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6" r:id="rId1"/>
  </p:sldMasterIdLst>
  <p:notesMasterIdLst>
    <p:notesMasterId r:id="rId72"/>
  </p:notesMasterIdLst>
  <p:sldIdLst>
    <p:sldId id="261" r:id="rId2"/>
    <p:sldId id="312" r:id="rId3"/>
    <p:sldId id="263" r:id="rId4"/>
    <p:sldId id="264" r:id="rId5"/>
    <p:sldId id="265" r:id="rId6"/>
    <p:sldId id="266" r:id="rId7"/>
    <p:sldId id="267" r:id="rId8"/>
    <p:sldId id="268" r:id="rId9"/>
    <p:sldId id="269" r:id="rId10"/>
    <p:sldId id="270" r:id="rId11"/>
    <p:sldId id="271" r:id="rId12"/>
    <p:sldId id="353" r:id="rId13"/>
    <p:sldId id="272" r:id="rId14"/>
    <p:sldId id="274" r:id="rId15"/>
    <p:sldId id="334" r:id="rId16"/>
    <p:sldId id="275" r:id="rId17"/>
    <p:sldId id="276" r:id="rId18"/>
    <p:sldId id="278" r:id="rId19"/>
    <p:sldId id="277" r:id="rId20"/>
    <p:sldId id="321" r:id="rId21"/>
    <p:sldId id="322" r:id="rId22"/>
    <p:sldId id="279" r:id="rId23"/>
    <p:sldId id="354" r:id="rId24"/>
    <p:sldId id="280" r:id="rId25"/>
    <p:sldId id="281" r:id="rId26"/>
    <p:sldId id="337" r:id="rId27"/>
    <p:sldId id="287" r:id="rId28"/>
    <p:sldId id="357" r:id="rId29"/>
    <p:sldId id="385" r:id="rId30"/>
    <p:sldId id="288" r:id="rId31"/>
    <p:sldId id="336" r:id="rId32"/>
    <p:sldId id="338" r:id="rId33"/>
    <p:sldId id="343" r:id="rId34"/>
    <p:sldId id="339" r:id="rId35"/>
    <p:sldId id="347" r:id="rId36"/>
    <p:sldId id="363" r:id="rId37"/>
    <p:sldId id="346" r:id="rId38"/>
    <p:sldId id="341" r:id="rId39"/>
    <p:sldId id="361" r:id="rId40"/>
    <p:sldId id="290" r:id="rId41"/>
    <p:sldId id="359" r:id="rId42"/>
    <p:sldId id="360" r:id="rId43"/>
    <p:sldId id="364" r:id="rId44"/>
    <p:sldId id="365" r:id="rId45"/>
    <p:sldId id="366" r:id="rId46"/>
    <p:sldId id="369" r:id="rId47"/>
    <p:sldId id="370" r:id="rId48"/>
    <p:sldId id="371" r:id="rId49"/>
    <p:sldId id="372" r:id="rId50"/>
    <p:sldId id="373" r:id="rId51"/>
    <p:sldId id="380" r:id="rId52"/>
    <p:sldId id="328" r:id="rId53"/>
    <p:sldId id="292" r:id="rId54"/>
    <p:sldId id="379" r:id="rId55"/>
    <p:sldId id="302" r:id="rId56"/>
    <p:sldId id="378" r:id="rId57"/>
    <p:sldId id="294" r:id="rId58"/>
    <p:sldId id="295" r:id="rId59"/>
    <p:sldId id="297" r:id="rId60"/>
    <p:sldId id="299" r:id="rId61"/>
    <p:sldId id="300" r:id="rId62"/>
    <p:sldId id="301" r:id="rId63"/>
    <p:sldId id="384" r:id="rId64"/>
    <p:sldId id="303" r:id="rId65"/>
    <p:sldId id="304" r:id="rId66"/>
    <p:sldId id="306" r:id="rId67"/>
    <p:sldId id="382" r:id="rId68"/>
    <p:sldId id="310" r:id="rId69"/>
    <p:sldId id="311" r:id="rId70"/>
    <p:sldId id="386"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E02E5483-A5FF-4060-A3ED-806B175F7B17}">
          <p14:sldIdLst/>
        </p14:section>
        <p14:section name="Başlıksız Bölüm" id="{EBE338B8-2F60-4FB9-AE19-D368E9D8D317}">
          <p14:sldIdLst>
            <p14:sldId id="261"/>
            <p14:sldId id="312"/>
            <p14:sldId id="263"/>
            <p14:sldId id="264"/>
            <p14:sldId id="265"/>
            <p14:sldId id="266"/>
            <p14:sldId id="267"/>
            <p14:sldId id="268"/>
            <p14:sldId id="269"/>
            <p14:sldId id="270"/>
            <p14:sldId id="271"/>
            <p14:sldId id="353"/>
            <p14:sldId id="272"/>
            <p14:sldId id="274"/>
            <p14:sldId id="334"/>
            <p14:sldId id="275"/>
            <p14:sldId id="276"/>
            <p14:sldId id="278"/>
            <p14:sldId id="277"/>
            <p14:sldId id="321"/>
            <p14:sldId id="322"/>
            <p14:sldId id="279"/>
            <p14:sldId id="354"/>
            <p14:sldId id="280"/>
            <p14:sldId id="281"/>
            <p14:sldId id="337"/>
            <p14:sldId id="287"/>
            <p14:sldId id="357"/>
            <p14:sldId id="385"/>
            <p14:sldId id="288"/>
            <p14:sldId id="336"/>
            <p14:sldId id="338"/>
            <p14:sldId id="343"/>
            <p14:sldId id="339"/>
            <p14:sldId id="347"/>
            <p14:sldId id="363"/>
            <p14:sldId id="346"/>
            <p14:sldId id="341"/>
            <p14:sldId id="361"/>
            <p14:sldId id="290"/>
            <p14:sldId id="359"/>
            <p14:sldId id="360"/>
            <p14:sldId id="364"/>
            <p14:sldId id="365"/>
            <p14:sldId id="366"/>
            <p14:sldId id="369"/>
            <p14:sldId id="370"/>
            <p14:sldId id="371"/>
            <p14:sldId id="372"/>
            <p14:sldId id="373"/>
            <p14:sldId id="380"/>
            <p14:sldId id="328"/>
            <p14:sldId id="292"/>
            <p14:sldId id="379"/>
            <p14:sldId id="302"/>
            <p14:sldId id="378"/>
            <p14:sldId id="294"/>
            <p14:sldId id="295"/>
            <p14:sldId id="297"/>
            <p14:sldId id="299"/>
            <p14:sldId id="300"/>
            <p14:sldId id="301"/>
            <p14:sldId id="384"/>
            <p14:sldId id="303"/>
            <p14:sldId id="304"/>
            <p14:sldId id="306"/>
            <p14:sldId id="382"/>
            <p14:sldId id="310"/>
            <p14:sldId id="311"/>
            <p14:sldId id="3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RA ÖKMEN" initials="EÖ" lastIdx="1" clrIdx="0">
    <p:extLst>
      <p:ext uri="{19B8F6BF-5375-455C-9EA6-DF929625EA0E}">
        <p15:presenceInfo xmlns:p15="http://schemas.microsoft.com/office/powerpoint/2012/main" userId="S-1-5-21-244081256-1887522449-2735998260-11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274" autoAdjust="0"/>
  </p:normalViewPr>
  <p:slideViewPr>
    <p:cSldViewPr snapToGrid="0">
      <p:cViewPr varScale="1">
        <p:scale>
          <a:sx n="109" d="100"/>
          <a:sy n="109" d="100"/>
        </p:scale>
        <p:origin x="672" y="78"/>
      </p:cViewPr>
      <p:guideLst/>
    </p:cSldViewPr>
  </p:slideViewPr>
  <p:notesTextViewPr>
    <p:cViewPr>
      <p:scale>
        <a:sx n="1" d="1"/>
        <a:sy n="1" d="1"/>
      </p:scale>
      <p:origin x="0" y="0"/>
    </p:cViewPr>
  </p:notesTextViewPr>
  <p:sorterViewPr>
    <p:cViewPr>
      <p:scale>
        <a:sx n="100" d="100"/>
        <a:sy n="100" d="100"/>
      </p:scale>
      <p:origin x="0" y="-281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sra.okmen\Desktop\S&#220;RD&#220;REB&#304;LRL&#304;K%20GRAF&#304;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esra.okmen\Desktop\S&#220;RD&#220;REB&#304;LRL&#304;K%20GRAF&#304;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sra.okmen\Desktop\S&#220;RD&#220;REB&#304;LRL&#304;K%20GRAF&#304;K.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esra.okmen\Desktop\S&#220;RD&#220;REB&#304;LRL&#304;K%20GRAF&#304;K.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sra.okmen\Desktop\S&#220;RD&#220;REB&#304;LRL&#304;K%20GRAF&#304;K.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esra.okmen\Desktop\S&#220;RD&#220;REB&#304;LRL&#304;K%20GRAF&#304;K.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sra.okmen\Desktop\S&#220;RD&#220;REB&#304;LRL&#304;K%20GRAF&#304;K.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D:\DISK\EKIYAK\Downloads\L&#304;STE.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D:\2024%20genel%20malzeme.xls"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D:\MISAFIR%20YORUMLARI%202023-2024.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sra.okmen\Desktop\S&#220;RD&#220;REB&#304;LRL&#304;K%20GRAF&#304;K.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sra.okmen\Desktop\S&#220;RD&#220;REB&#304;LRL&#304;K%20GRAF&#304;K.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sra.okmen\Desktop\S&#220;RD&#220;REB&#304;LRL&#304;K%20GRAF&#304;K.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sra.okmen\Desktop\S&#220;RD&#220;REB&#304;LRL&#304;K%20GRAF&#304;K.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DISK\EKIYAK\Desktop\ya&#287;%20posa%20al&#305;m%20miktarlar&#305;%2021-22-23.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oleObject" Target="file:///D:\S&#220;RD&#220;REB&#304;LRL&#304;K%20GRAF&#304;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tr-TR"/>
              <a:t>2023 Yılı Ay Bazında Su Tüketimi (Aylık Konaklayan Misafir Sayısı ile Kıyaslama)</a:t>
            </a:r>
          </a:p>
          <a:p>
            <a:pPr algn="ctr">
              <a:defRPr/>
            </a:pPr>
            <a:endParaRPr lang="tr-TR"/>
          </a:p>
        </c:rich>
      </c:tx>
      <c:layout>
        <c:manualLayout>
          <c:xMode val="edge"/>
          <c:yMode val="edge"/>
          <c:x val="0.10667721558728605"/>
          <c:y val="2.2377619091809322E-2"/>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manualLayout>
          <c:layoutTarget val="inner"/>
          <c:xMode val="edge"/>
          <c:yMode val="edge"/>
          <c:x val="0.1451771535739361"/>
          <c:y val="0.13590767745384949"/>
          <c:w val="0.81761263235273329"/>
          <c:h val="0.67011299245167522"/>
        </c:manualLayout>
      </c:layout>
      <c:barChart>
        <c:barDir val="col"/>
        <c:grouping val="clustered"/>
        <c:varyColors val="0"/>
        <c:ser>
          <c:idx val="0"/>
          <c:order val="0"/>
          <c:tx>
            <c:strRef>
              <c:f>SU!$A$4</c:f>
              <c:strCache>
                <c:ptCount val="1"/>
                <c:pt idx="0">
                  <c:v>GECELEME</c:v>
                </c:pt>
              </c:strCache>
            </c:strRef>
          </c:tx>
          <c:spPr>
            <a:solidFill>
              <a:schemeClr val="accent1"/>
            </a:solidFill>
            <a:ln>
              <a:noFill/>
            </a:ln>
            <a:effectLst/>
          </c:spPr>
          <c:invertIfNegative val="0"/>
          <c:cat>
            <c:numRef>
              <c:f>SU!$B$3:$M$3</c:f>
              <c:numCache>
                <c:formatCode>[$-41F]\ mmmm\ yyyy\ </c:formatCode>
                <c:ptCount val="12"/>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numCache>
            </c:numRef>
          </c:cat>
          <c:val>
            <c:numRef>
              <c:f>SU!$B$4:$M$4</c:f>
              <c:numCache>
                <c:formatCode>General</c:formatCode>
                <c:ptCount val="12"/>
                <c:pt idx="0">
                  <c:v>3451</c:v>
                </c:pt>
                <c:pt idx="1">
                  <c:v>3445</c:v>
                </c:pt>
                <c:pt idx="2">
                  <c:v>4392</c:v>
                </c:pt>
                <c:pt idx="3">
                  <c:v>4542</c:v>
                </c:pt>
                <c:pt idx="4">
                  <c:v>4358</c:v>
                </c:pt>
                <c:pt idx="5">
                  <c:v>3970</c:v>
                </c:pt>
                <c:pt idx="6">
                  <c:v>4791</c:v>
                </c:pt>
                <c:pt idx="7">
                  <c:v>5019</c:v>
                </c:pt>
                <c:pt idx="8">
                  <c:v>4843</c:v>
                </c:pt>
                <c:pt idx="9">
                  <c:v>5373</c:v>
                </c:pt>
                <c:pt idx="10">
                  <c:v>4978</c:v>
                </c:pt>
                <c:pt idx="11">
                  <c:v>4302</c:v>
                </c:pt>
              </c:numCache>
            </c:numRef>
          </c:val>
          <c:extLst>
            <c:ext xmlns:c16="http://schemas.microsoft.com/office/drawing/2014/chart" uri="{C3380CC4-5D6E-409C-BE32-E72D297353CC}">
              <c16:uniqueId val="{00000000-15F0-40B3-B2E1-D34A0F9A65CF}"/>
            </c:ext>
          </c:extLst>
        </c:ser>
        <c:dLbls>
          <c:showLegendKey val="0"/>
          <c:showVal val="0"/>
          <c:showCatName val="0"/>
          <c:showSerName val="0"/>
          <c:showPercent val="0"/>
          <c:showBubbleSize val="0"/>
        </c:dLbls>
        <c:gapWidth val="219"/>
        <c:axId val="518638216"/>
        <c:axId val="518639856"/>
      </c:barChart>
      <c:lineChart>
        <c:grouping val="stacked"/>
        <c:varyColors val="0"/>
        <c:ser>
          <c:idx val="1"/>
          <c:order val="1"/>
          <c:tx>
            <c:strRef>
              <c:f>SU!$A$5</c:f>
              <c:strCache>
                <c:ptCount val="1"/>
                <c:pt idx="0">
                  <c:v>TÜKETİM MİKTARI M3</c:v>
                </c:pt>
              </c:strCache>
            </c:strRef>
          </c:tx>
          <c:spPr>
            <a:ln w="28575" cap="rnd">
              <a:solidFill>
                <a:schemeClr val="accent2"/>
              </a:solidFill>
              <a:round/>
            </a:ln>
            <a:effectLst/>
          </c:spPr>
          <c:marker>
            <c:symbol val="none"/>
          </c:marker>
          <c:cat>
            <c:numRef>
              <c:f>SU!$B$3:$M$3</c:f>
              <c:numCache>
                <c:formatCode>[$-41F]\ mmmm\ yyyy\ </c:formatCode>
                <c:ptCount val="12"/>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numCache>
            </c:numRef>
          </c:cat>
          <c:val>
            <c:numRef>
              <c:f>SU!$B$5:$M$5</c:f>
              <c:numCache>
                <c:formatCode>General</c:formatCode>
                <c:ptCount val="12"/>
                <c:pt idx="0">
                  <c:v>1056.99</c:v>
                </c:pt>
                <c:pt idx="1">
                  <c:v>874.73</c:v>
                </c:pt>
                <c:pt idx="2">
                  <c:v>1001.37</c:v>
                </c:pt>
                <c:pt idx="3">
                  <c:v>784.55</c:v>
                </c:pt>
                <c:pt idx="4">
                  <c:v>1080</c:v>
                </c:pt>
                <c:pt idx="5">
                  <c:v>1207</c:v>
                </c:pt>
                <c:pt idx="6">
                  <c:v>726</c:v>
                </c:pt>
                <c:pt idx="7">
                  <c:v>903</c:v>
                </c:pt>
                <c:pt idx="8">
                  <c:v>1572</c:v>
                </c:pt>
                <c:pt idx="9">
                  <c:v>952.77</c:v>
                </c:pt>
                <c:pt idx="10">
                  <c:v>1121.5</c:v>
                </c:pt>
                <c:pt idx="11">
                  <c:v>999</c:v>
                </c:pt>
              </c:numCache>
            </c:numRef>
          </c:val>
          <c:smooth val="0"/>
          <c:extLst>
            <c:ext xmlns:c16="http://schemas.microsoft.com/office/drawing/2014/chart" uri="{C3380CC4-5D6E-409C-BE32-E72D297353CC}">
              <c16:uniqueId val="{00000001-15F0-40B3-B2E1-D34A0F9A65CF}"/>
            </c:ext>
          </c:extLst>
        </c:ser>
        <c:dLbls>
          <c:showLegendKey val="0"/>
          <c:showVal val="0"/>
          <c:showCatName val="0"/>
          <c:showSerName val="0"/>
          <c:showPercent val="0"/>
          <c:showBubbleSize val="0"/>
        </c:dLbls>
        <c:marker val="1"/>
        <c:smooth val="0"/>
        <c:axId val="695207615"/>
        <c:axId val="695205951"/>
      </c:lineChart>
      <c:dateAx>
        <c:axId val="518638216"/>
        <c:scaling>
          <c:orientation val="minMax"/>
        </c:scaling>
        <c:delete val="0"/>
        <c:axPos val="b"/>
        <c:numFmt formatCode="[$-41F]\ mmmm\ yyyy\ "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518639856"/>
        <c:crosses val="autoZero"/>
        <c:auto val="1"/>
        <c:lblOffset val="100"/>
        <c:baseTimeUnit val="months"/>
      </c:dateAx>
      <c:valAx>
        <c:axId val="518639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518638216"/>
        <c:crosses val="autoZero"/>
        <c:crossBetween val="between"/>
      </c:valAx>
      <c:valAx>
        <c:axId val="695205951"/>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695207615"/>
        <c:crosses val="max"/>
        <c:crossBetween val="between"/>
      </c:valAx>
      <c:dateAx>
        <c:axId val="695207615"/>
        <c:scaling>
          <c:orientation val="minMax"/>
        </c:scaling>
        <c:delete val="1"/>
        <c:axPos val="b"/>
        <c:numFmt formatCode="[$-41F]\ mmmm\ yyyy\ " sourceLinked="1"/>
        <c:majorTickMark val="out"/>
        <c:minorTickMark val="none"/>
        <c:tickLblPos val="nextTo"/>
        <c:crossAx val="695205951"/>
        <c:crosses val="autoZero"/>
        <c:auto val="1"/>
        <c:lblOffset val="100"/>
        <c:baseTimeUnit val="months"/>
        <c:majorUnit val="1"/>
        <c:minorUnit val="1"/>
      </c:date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plotVisOnly val="1"/>
    <c:dispBlanksAs val="gap"/>
    <c:showDLblsOverMax val="0"/>
  </c:chart>
  <c:spPr>
    <a:noFill/>
    <a:ln>
      <a:noFill/>
    </a:ln>
    <a:effectLst/>
  </c:spPr>
  <c:txPr>
    <a:bodyPr/>
    <a:lstStyle/>
    <a:p>
      <a:pPr algn="just">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2023 2024 YILLARINDA GÖNDERİLEN TOPLAM</a:t>
            </a:r>
            <a:r>
              <a:rPr lang="tr-TR" baseline="0"/>
              <a:t> BİTKİSEL ATIK YAĞ MİKTARI (KG) </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solidFill>
            <a:ln>
              <a:noFill/>
            </a:ln>
            <a:effectLst/>
          </c:spPr>
          <c:invertIfNegative val="0"/>
          <c:cat>
            <c:numRef>
              <c:f>'ATIK YAĞ'!$B$54:$B$55</c:f>
              <c:numCache>
                <c:formatCode>General</c:formatCode>
                <c:ptCount val="2"/>
                <c:pt idx="0">
                  <c:v>2023</c:v>
                </c:pt>
                <c:pt idx="1">
                  <c:v>2024</c:v>
                </c:pt>
              </c:numCache>
            </c:numRef>
          </c:cat>
          <c:val>
            <c:numRef>
              <c:f>'ATIK YAĞ'!$C$54:$C$55</c:f>
              <c:numCache>
                <c:formatCode>General</c:formatCode>
                <c:ptCount val="2"/>
                <c:pt idx="0">
                  <c:v>470</c:v>
                </c:pt>
                <c:pt idx="1">
                  <c:v>408</c:v>
                </c:pt>
              </c:numCache>
            </c:numRef>
          </c:val>
          <c:extLst>
            <c:ext xmlns:c16="http://schemas.microsoft.com/office/drawing/2014/chart" uri="{C3380CC4-5D6E-409C-BE32-E72D297353CC}">
              <c16:uniqueId val="{00000000-783B-4879-96FA-23B998DBBCD6}"/>
            </c:ext>
          </c:extLst>
        </c:ser>
        <c:dLbls>
          <c:showLegendKey val="0"/>
          <c:showVal val="0"/>
          <c:showCatName val="0"/>
          <c:showSerName val="0"/>
          <c:showPercent val="0"/>
          <c:showBubbleSize val="0"/>
        </c:dLbls>
        <c:gapWidth val="219"/>
        <c:overlap val="-27"/>
        <c:axId val="2051516735"/>
        <c:axId val="2051502591"/>
      </c:barChart>
      <c:catAx>
        <c:axId val="20515167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051502591"/>
        <c:crosses val="autoZero"/>
        <c:auto val="1"/>
        <c:lblAlgn val="ctr"/>
        <c:lblOffset val="100"/>
        <c:noMultiLvlLbl val="0"/>
      </c:catAx>
      <c:valAx>
        <c:axId val="20515025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05151673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a:t>2023-2024 YILLARINDAKİ TEK KULLANIMLIK ÜRÜNLERİN AYLARA GÖRE KARŞILAŞTIRILMASI</a:t>
            </a:r>
          </a:p>
          <a:p>
            <a:pPr>
              <a:defRPr/>
            </a:pPr>
            <a:endParaRPr lang="tr-T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'AYLARA GÖRE KARŞ.'!$A$3</c:f>
              <c:strCache>
                <c:ptCount val="1"/>
                <c:pt idx="0">
                  <c:v>2023</c:v>
                </c:pt>
              </c:strCache>
            </c:strRef>
          </c:tx>
          <c:spPr>
            <a:solidFill>
              <a:schemeClr val="accent1"/>
            </a:solidFill>
            <a:ln>
              <a:noFill/>
            </a:ln>
            <a:effectLst/>
          </c:spPr>
          <c:invertIfNegative val="0"/>
          <c:cat>
            <c:strRef>
              <c:f>'AYLARA GÖRE KARŞ.'!$B$2:$M$2</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'AYLARA GÖRE KARŞ.'!$B$3:$M$3</c:f>
              <c:numCache>
                <c:formatCode>General</c:formatCode>
                <c:ptCount val="12"/>
                <c:pt idx="0">
                  <c:v>80684</c:v>
                </c:pt>
                <c:pt idx="1">
                  <c:v>106711</c:v>
                </c:pt>
                <c:pt idx="2">
                  <c:v>86729</c:v>
                </c:pt>
                <c:pt idx="3">
                  <c:v>77518</c:v>
                </c:pt>
                <c:pt idx="4">
                  <c:v>85455</c:v>
                </c:pt>
                <c:pt idx="5">
                  <c:v>90756</c:v>
                </c:pt>
                <c:pt idx="6">
                  <c:v>76369</c:v>
                </c:pt>
                <c:pt idx="7">
                  <c:v>84225</c:v>
                </c:pt>
                <c:pt idx="8">
                  <c:v>106986</c:v>
                </c:pt>
                <c:pt idx="9">
                  <c:v>109951</c:v>
                </c:pt>
                <c:pt idx="10">
                  <c:v>98444</c:v>
                </c:pt>
                <c:pt idx="11">
                  <c:v>86426</c:v>
                </c:pt>
              </c:numCache>
            </c:numRef>
          </c:val>
          <c:extLst>
            <c:ext xmlns:c16="http://schemas.microsoft.com/office/drawing/2014/chart" uri="{C3380CC4-5D6E-409C-BE32-E72D297353CC}">
              <c16:uniqueId val="{00000000-8E79-428E-9679-ABE9FAFA0156}"/>
            </c:ext>
          </c:extLst>
        </c:ser>
        <c:ser>
          <c:idx val="1"/>
          <c:order val="1"/>
          <c:tx>
            <c:strRef>
              <c:f>'AYLARA GÖRE KARŞ.'!$A$4</c:f>
              <c:strCache>
                <c:ptCount val="1"/>
                <c:pt idx="0">
                  <c:v>2024</c:v>
                </c:pt>
              </c:strCache>
            </c:strRef>
          </c:tx>
          <c:spPr>
            <a:solidFill>
              <a:schemeClr val="accent2"/>
            </a:solidFill>
            <a:ln>
              <a:noFill/>
            </a:ln>
            <a:effectLst/>
          </c:spPr>
          <c:invertIfNegative val="0"/>
          <c:cat>
            <c:strRef>
              <c:f>'AYLARA GÖRE KARŞ.'!$B$2:$M$2</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'AYLARA GÖRE KARŞ.'!$B$4:$M$4</c:f>
              <c:numCache>
                <c:formatCode>General</c:formatCode>
                <c:ptCount val="12"/>
                <c:pt idx="0">
                  <c:v>67736</c:v>
                </c:pt>
                <c:pt idx="1">
                  <c:v>85903</c:v>
                </c:pt>
                <c:pt idx="2">
                  <c:v>79351</c:v>
                </c:pt>
                <c:pt idx="3">
                  <c:v>86604</c:v>
                </c:pt>
                <c:pt idx="4">
                  <c:v>95808</c:v>
                </c:pt>
                <c:pt idx="5">
                  <c:v>64699</c:v>
                </c:pt>
                <c:pt idx="6">
                  <c:v>87170</c:v>
                </c:pt>
                <c:pt idx="7">
                  <c:v>94786</c:v>
                </c:pt>
                <c:pt idx="8">
                  <c:v>93470</c:v>
                </c:pt>
                <c:pt idx="9">
                  <c:v>98862</c:v>
                </c:pt>
                <c:pt idx="10">
                  <c:v>112126</c:v>
                </c:pt>
                <c:pt idx="11">
                  <c:v>77490</c:v>
                </c:pt>
              </c:numCache>
            </c:numRef>
          </c:val>
          <c:extLst>
            <c:ext xmlns:c16="http://schemas.microsoft.com/office/drawing/2014/chart" uri="{C3380CC4-5D6E-409C-BE32-E72D297353CC}">
              <c16:uniqueId val="{00000001-8E79-428E-9679-ABE9FAFA0156}"/>
            </c:ext>
          </c:extLst>
        </c:ser>
        <c:dLbls>
          <c:showLegendKey val="0"/>
          <c:showVal val="0"/>
          <c:showCatName val="0"/>
          <c:showSerName val="0"/>
          <c:showPercent val="0"/>
          <c:showBubbleSize val="0"/>
        </c:dLbls>
        <c:gapWidth val="219"/>
        <c:overlap val="-27"/>
        <c:axId val="468879688"/>
        <c:axId val="468880344"/>
      </c:barChart>
      <c:catAx>
        <c:axId val="468879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468880344"/>
        <c:crosses val="autoZero"/>
        <c:auto val="1"/>
        <c:lblAlgn val="ctr"/>
        <c:lblOffset val="100"/>
        <c:noMultiLvlLbl val="0"/>
      </c:catAx>
      <c:valAx>
        <c:axId val="468880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4688796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T</a:t>
            </a:r>
            <a:r>
              <a:rPr lang="tr-TR" sz="1600"/>
              <a:t>ek Kullanımlık Ürün Kullanımı Yıl Bazında Karşılaştırma</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trendline>
            <c:spPr>
              <a:ln w="19050" cap="rnd">
                <a:solidFill>
                  <a:schemeClr val="accent1"/>
                </a:solidFill>
                <a:prstDash val="solid"/>
              </a:ln>
              <a:effectLst/>
            </c:spPr>
            <c:trendlineType val="linear"/>
            <c:dispRSqr val="0"/>
            <c:dispEq val="0"/>
          </c:trendline>
          <c:cat>
            <c:numRef>
              <c:f>'AYLARA GÖRE KARŞ.'!$A$25:$A$26</c:f>
              <c:numCache>
                <c:formatCode>General</c:formatCode>
                <c:ptCount val="2"/>
                <c:pt idx="0">
                  <c:v>2023</c:v>
                </c:pt>
                <c:pt idx="1">
                  <c:v>2024</c:v>
                </c:pt>
              </c:numCache>
            </c:numRef>
          </c:cat>
          <c:val>
            <c:numRef>
              <c:f>'AYLARA GÖRE KARŞ.'!$B$25:$B$26</c:f>
              <c:numCache>
                <c:formatCode>General</c:formatCode>
                <c:ptCount val="2"/>
                <c:pt idx="0">
                  <c:v>1090254</c:v>
                </c:pt>
                <c:pt idx="1">
                  <c:v>1044005</c:v>
                </c:pt>
              </c:numCache>
            </c:numRef>
          </c:val>
          <c:extLst>
            <c:ext xmlns:c16="http://schemas.microsoft.com/office/drawing/2014/chart" uri="{C3380CC4-5D6E-409C-BE32-E72D297353CC}">
              <c16:uniqueId val="{00000002-2F86-4004-8B87-57BBC7BC4626}"/>
            </c:ext>
          </c:extLst>
        </c:ser>
        <c:dLbls>
          <c:showLegendKey val="0"/>
          <c:showVal val="0"/>
          <c:showCatName val="0"/>
          <c:showSerName val="0"/>
          <c:showPercent val="0"/>
          <c:showBubbleSize val="0"/>
        </c:dLbls>
        <c:gapWidth val="219"/>
        <c:overlap val="-27"/>
        <c:axId val="1592667488"/>
        <c:axId val="1592667904"/>
      </c:barChart>
      <c:catAx>
        <c:axId val="159266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592667904"/>
        <c:crosses val="autoZero"/>
        <c:auto val="1"/>
        <c:lblAlgn val="ctr"/>
        <c:lblOffset val="100"/>
        <c:noMultiLvlLbl val="0"/>
      </c:catAx>
      <c:valAx>
        <c:axId val="1592667904"/>
        <c:scaling>
          <c:orientation val="minMax"/>
        </c:scaling>
        <c:delete val="0"/>
        <c:axPos val="l"/>
        <c:majorGridlines>
          <c:spPr>
            <a:ln w="9525" cap="flat" cmpd="sng" algn="ctr">
              <a:solidFill>
                <a:schemeClr val="tx2">
                  <a:lumMod val="25000"/>
                  <a:lumOff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592667488"/>
        <c:crosses val="autoZero"/>
        <c:crossBetween val="between"/>
      </c:valAx>
      <c:spPr>
        <a:noFill/>
        <a:ln>
          <a:solidFill>
            <a:schemeClr val="tx2">
              <a:lumMod val="25000"/>
              <a:lumOff val="75000"/>
            </a:schemeClr>
          </a:solidFill>
          <a:prstDash val="solid"/>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TOPLAM</a:t>
            </a:r>
            <a:r>
              <a:rPr lang="tr-TR" baseline="0"/>
              <a:t> VE GECELEME BAŞINA DÜŞEN DOĞALGAZ TÜKETİMİ (KWH)</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DOĞALGAZ!$A$55</c:f>
              <c:strCache>
                <c:ptCount val="1"/>
                <c:pt idx="0">
                  <c:v>Toplam Tüketim 2023 </c:v>
                </c:pt>
              </c:strCache>
            </c:strRef>
          </c:tx>
          <c:spPr>
            <a:solidFill>
              <a:schemeClr val="accent1"/>
            </a:solidFill>
            <a:ln>
              <a:noFill/>
            </a:ln>
            <a:effectLst/>
          </c:spPr>
          <c:invertIfNegative val="0"/>
          <c:cat>
            <c:strRef>
              <c:f>DOĞALGAZ!$B$54:$M$54</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DOĞALGAZ!$B$55:$M$55</c:f>
              <c:numCache>
                <c:formatCode>General</c:formatCode>
                <c:ptCount val="12"/>
                <c:pt idx="0">
                  <c:v>286597.09000000003</c:v>
                </c:pt>
                <c:pt idx="1">
                  <c:v>258118.82</c:v>
                </c:pt>
                <c:pt idx="2">
                  <c:v>186926.52</c:v>
                </c:pt>
                <c:pt idx="3">
                  <c:v>143616.35999999999</c:v>
                </c:pt>
                <c:pt idx="4">
                  <c:v>106619.18</c:v>
                </c:pt>
                <c:pt idx="5">
                  <c:v>63359.78</c:v>
                </c:pt>
                <c:pt idx="6">
                  <c:v>54465.16</c:v>
                </c:pt>
                <c:pt idx="7">
                  <c:v>53604.02</c:v>
                </c:pt>
                <c:pt idx="8">
                  <c:v>61559.81</c:v>
                </c:pt>
                <c:pt idx="9">
                  <c:v>103641.47</c:v>
                </c:pt>
                <c:pt idx="10">
                  <c:v>170438.3</c:v>
                </c:pt>
                <c:pt idx="11">
                  <c:v>220000</c:v>
                </c:pt>
              </c:numCache>
            </c:numRef>
          </c:val>
          <c:extLst>
            <c:ext xmlns:c16="http://schemas.microsoft.com/office/drawing/2014/chart" uri="{C3380CC4-5D6E-409C-BE32-E72D297353CC}">
              <c16:uniqueId val="{00000000-16DB-4CB8-985B-AF51EC8F2509}"/>
            </c:ext>
          </c:extLst>
        </c:ser>
        <c:ser>
          <c:idx val="1"/>
          <c:order val="1"/>
          <c:tx>
            <c:strRef>
              <c:f>DOĞALGAZ!$A$56</c:f>
              <c:strCache>
                <c:ptCount val="1"/>
                <c:pt idx="0">
                  <c:v>Toplam Tüketim 2024 </c:v>
                </c:pt>
              </c:strCache>
            </c:strRef>
          </c:tx>
          <c:spPr>
            <a:solidFill>
              <a:schemeClr val="accent2"/>
            </a:solidFill>
            <a:ln>
              <a:noFill/>
            </a:ln>
            <a:effectLst/>
          </c:spPr>
          <c:invertIfNegative val="0"/>
          <c:cat>
            <c:strRef>
              <c:f>DOĞALGAZ!$B$54:$M$54</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DOĞALGAZ!$B$56:$M$56</c:f>
              <c:numCache>
                <c:formatCode>General</c:formatCode>
                <c:ptCount val="12"/>
                <c:pt idx="0">
                  <c:v>279640.33</c:v>
                </c:pt>
                <c:pt idx="1">
                  <c:v>230399.05</c:v>
                </c:pt>
                <c:pt idx="2">
                  <c:v>214801.6</c:v>
                </c:pt>
                <c:pt idx="3">
                  <c:v>91830.1</c:v>
                </c:pt>
                <c:pt idx="4">
                  <c:v>77871.039999999994</c:v>
                </c:pt>
                <c:pt idx="5">
                  <c:v>63086.09</c:v>
                </c:pt>
                <c:pt idx="6">
                  <c:v>56397.919999999998</c:v>
                </c:pt>
                <c:pt idx="7">
                  <c:v>59924.800000000003</c:v>
                </c:pt>
                <c:pt idx="8">
                  <c:v>63966.2</c:v>
                </c:pt>
                <c:pt idx="9">
                  <c:v>126645.55</c:v>
                </c:pt>
                <c:pt idx="10">
                  <c:v>220283.01</c:v>
                </c:pt>
                <c:pt idx="11">
                  <c:v>267876.52</c:v>
                </c:pt>
              </c:numCache>
            </c:numRef>
          </c:val>
          <c:extLst>
            <c:ext xmlns:c16="http://schemas.microsoft.com/office/drawing/2014/chart" uri="{C3380CC4-5D6E-409C-BE32-E72D297353CC}">
              <c16:uniqueId val="{00000001-16DB-4CB8-985B-AF51EC8F2509}"/>
            </c:ext>
          </c:extLst>
        </c:ser>
        <c:dLbls>
          <c:showLegendKey val="0"/>
          <c:showVal val="0"/>
          <c:showCatName val="0"/>
          <c:showSerName val="0"/>
          <c:showPercent val="0"/>
          <c:showBubbleSize val="0"/>
        </c:dLbls>
        <c:gapWidth val="219"/>
        <c:overlap val="-27"/>
        <c:axId val="1670781072"/>
        <c:axId val="1670784816"/>
      </c:barChart>
      <c:lineChart>
        <c:grouping val="stacked"/>
        <c:varyColors val="0"/>
        <c:ser>
          <c:idx val="2"/>
          <c:order val="2"/>
          <c:tx>
            <c:strRef>
              <c:f>DOĞALGAZ!$A$57</c:f>
              <c:strCache>
                <c:ptCount val="1"/>
                <c:pt idx="0">
                  <c:v>Geceleme Başı 2023</c:v>
                </c:pt>
              </c:strCache>
            </c:strRef>
          </c:tx>
          <c:spPr>
            <a:ln w="28575" cap="rnd">
              <a:solidFill>
                <a:schemeClr val="accent3"/>
              </a:solidFill>
              <a:round/>
            </a:ln>
            <a:effectLst/>
          </c:spPr>
          <c:marker>
            <c:symbol val="none"/>
          </c:marker>
          <c:cat>
            <c:strRef>
              <c:f>DOĞALGAZ!$B$54:$M$54</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DOĞALGAZ!$B$57:$M$57</c:f>
              <c:numCache>
                <c:formatCode>General</c:formatCode>
                <c:ptCount val="12"/>
                <c:pt idx="0">
                  <c:v>3451</c:v>
                </c:pt>
                <c:pt idx="1">
                  <c:v>3445</c:v>
                </c:pt>
                <c:pt idx="2">
                  <c:v>4392</c:v>
                </c:pt>
                <c:pt idx="3">
                  <c:v>4542</c:v>
                </c:pt>
                <c:pt idx="4">
                  <c:v>4358</c:v>
                </c:pt>
                <c:pt idx="5">
                  <c:v>3970</c:v>
                </c:pt>
                <c:pt idx="6">
                  <c:v>4791</c:v>
                </c:pt>
                <c:pt idx="7">
                  <c:v>5019</c:v>
                </c:pt>
                <c:pt idx="8">
                  <c:v>4843</c:v>
                </c:pt>
                <c:pt idx="9">
                  <c:v>5373</c:v>
                </c:pt>
                <c:pt idx="10">
                  <c:v>4978</c:v>
                </c:pt>
                <c:pt idx="11">
                  <c:v>4302</c:v>
                </c:pt>
              </c:numCache>
            </c:numRef>
          </c:val>
          <c:smooth val="0"/>
          <c:extLst>
            <c:ext xmlns:c16="http://schemas.microsoft.com/office/drawing/2014/chart" uri="{C3380CC4-5D6E-409C-BE32-E72D297353CC}">
              <c16:uniqueId val="{00000002-16DB-4CB8-985B-AF51EC8F2509}"/>
            </c:ext>
          </c:extLst>
        </c:ser>
        <c:ser>
          <c:idx val="3"/>
          <c:order val="3"/>
          <c:tx>
            <c:strRef>
              <c:f>DOĞALGAZ!$A$58</c:f>
              <c:strCache>
                <c:ptCount val="1"/>
                <c:pt idx="0">
                  <c:v>Geceleme Başı 2024</c:v>
                </c:pt>
              </c:strCache>
            </c:strRef>
          </c:tx>
          <c:spPr>
            <a:ln w="28575" cap="rnd">
              <a:solidFill>
                <a:schemeClr val="accent4"/>
              </a:solidFill>
              <a:round/>
            </a:ln>
            <a:effectLst/>
          </c:spPr>
          <c:marker>
            <c:symbol val="none"/>
          </c:marker>
          <c:cat>
            <c:strRef>
              <c:f>DOĞALGAZ!$B$54:$M$54</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DOĞALGAZ!$B$58:$M$58</c:f>
              <c:numCache>
                <c:formatCode>General</c:formatCode>
                <c:ptCount val="12"/>
                <c:pt idx="0">
                  <c:v>3660</c:v>
                </c:pt>
                <c:pt idx="1">
                  <c:v>3620</c:v>
                </c:pt>
                <c:pt idx="2">
                  <c:v>4144</c:v>
                </c:pt>
                <c:pt idx="3">
                  <c:v>4809</c:v>
                </c:pt>
                <c:pt idx="4">
                  <c:v>5156</c:v>
                </c:pt>
                <c:pt idx="5">
                  <c:v>4417</c:v>
                </c:pt>
                <c:pt idx="6">
                  <c:v>5144</c:v>
                </c:pt>
                <c:pt idx="7">
                  <c:v>5495</c:v>
                </c:pt>
                <c:pt idx="8">
                  <c:v>5052</c:v>
                </c:pt>
                <c:pt idx="9">
                  <c:v>5810</c:v>
                </c:pt>
                <c:pt idx="10">
                  <c:v>4801</c:v>
                </c:pt>
                <c:pt idx="11">
                  <c:v>4546</c:v>
                </c:pt>
              </c:numCache>
            </c:numRef>
          </c:val>
          <c:smooth val="0"/>
          <c:extLst>
            <c:ext xmlns:c16="http://schemas.microsoft.com/office/drawing/2014/chart" uri="{C3380CC4-5D6E-409C-BE32-E72D297353CC}">
              <c16:uniqueId val="{00000003-16DB-4CB8-985B-AF51EC8F2509}"/>
            </c:ext>
          </c:extLst>
        </c:ser>
        <c:dLbls>
          <c:showLegendKey val="0"/>
          <c:showVal val="0"/>
          <c:showCatName val="0"/>
          <c:showSerName val="0"/>
          <c:showPercent val="0"/>
          <c:showBubbleSize val="0"/>
        </c:dLbls>
        <c:marker val="1"/>
        <c:smooth val="0"/>
        <c:axId val="1592287344"/>
        <c:axId val="1592292752"/>
      </c:lineChart>
      <c:catAx>
        <c:axId val="167078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670784816"/>
        <c:crosses val="autoZero"/>
        <c:auto val="1"/>
        <c:lblAlgn val="ctr"/>
        <c:lblOffset val="100"/>
        <c:noMultiLvlLbl val="0"/>
      </c:catAx>
      <c:valAx>
        <c:axId val="1670784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670781072"/>
        <c:crosses val="autoZero"/>
        <c:crossBetween val="between"/>
      </c:valAx>
      <c:valAx>
        <c:axId val="15922927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592287344"/>
        <c:crosses val="max"/>
        <c:crossBetween val="between"/>
      </c:valAx>
      <c:catAx>
        <c:axId val="1592287344"/>
        <c:scaling>
          <c:orientation val="minMax"/>
        </c:scaling>
        <c:delete val="1"/>
        <c:axPos val="b"/>
        <c:numFmt formatCode="General" sourceLinked="1"/>
        <c:majorTickMark val="out"/>
        <c:minorTickMark val="none"/>
        <c:tickLblPos val="nextTo"/>
        <c:crossAx val="159229275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TOPLAM</a:t>
            </a:r>
            <a:r>
              <a:rPr lang="tr-TR" baseline="0"/>
              <a:t> DOĞALGAZ TÜKETİMİ (KWH)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solidFill>
            <a:ln>
              <a:noFill/>
            </a:ln>
            <a:effectLst/>
          </c:spPr>
          <c:invertIfNegative val="0"/>
          <c:cat>
            <c:numRef>
              <c:f>DOĞALGAZ!$A$93:$A$94</c:f>
              <c:numCache>
                <c:formatCode>General</c:formatCode>
                <c:ptCount val="2"/>
                <c:pt idx="0">
                  <c:v>2023</c:v>
                </c:pt>
                <c:pt idx="1">
                  <c:v>2024</c:v>
                </c:pt>
              </c:numCache>
            </c:numRef>
          </c:cat>
          <c:val>
            <c:numRef>
              <c:f>DOĞALGAZ!$B$93:$B$94</c:f>
              <c:numCache>
                <c:formatCode>General</c:formatCode>
                <c:ptCount val="2"/>
                <c:pt idx="0">
                  <c:v>1708947</c:v>
                </c:pt>
                <c:pt idx="1">
                  <c:v>1752722</c:v>
                </c:pt>
              </c:numCache>
            </c:numRef>
          </c:val>
          <c:extLst>
            <c:ext xmlns:c16="http://schemas.microsoft.com/office/drawing/2014/chart" uri="{C3380CC4-5D6E-409C-BE32-E72D297353CC}">
              <c16:uniqueId val="{00000000-3B71-4C9E-8B93-7F5A0F2D5EE6}"/>
            </c:ext>
          </c:extLst>
        </c:ser>
        <c:dLbls>
          <c:showLegendKey val="0"/>
          <c:showVal val="0"/>
          <c:showCatName val="0"/>
          <c:showSerName val="0"/>
          <c:showPercent val="0"/>
          <c:showBubbleSize val="0"/>
        </c:dLbls>
        <c:gapWidth val="219"/>
        <c:overlap val="-27"/>
        <c:axId val="1627885744"/>
        <c:axId val="1627866608"/>
      </c:barChart>
      <c:catAx>
        <c:axId val="162788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627866608"/>
        <c:crosses val="autoZero"/>
        <c:auto val="1"/>
        <c:lblAlgn val="ctr"/>
        <c:lblOffset val="100"/>
        <c:noMultiLvlLbl val="0"/>
      </c:catAx>
      <c:valAx>
        <c:axId val="1627866608"/>
        <c:scaling>
          <c:orientation val="minMax"/>
          <c:min val="195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6278857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0" i="0" baseline="0">
                <a:effectLst/>
              </a:rPr>
              <a:t>202</a:t>
            </a:r>
            <a:r>
              <a:rPr lang="tr-TR" sz="1800" b="0" i="0" baseline="0">
                <a:effectLst/>
              </a:rPr>
              <a:t>4</a:t>
            </a:r>
            <a:r>
              <a:rPr lang="en-US" sz="1800" b="0" i="0" baseline="0">
                <a:effectLst/>
              </a:rPr>
              <a:t> Yılı Ay Bazında Elektrik Enerjisi Tüketimi (Aylık Konaklayan Misafir Sayısı ile Kıyaslama)</a:t>
            </a:r>
            <a:endParaRPr lang="tr-TR">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tr-TR"/>
          </a:p>
        </c:rich>
      </c:tx>
      <c:layout>
        <c:manualLayout>
          <c:xMode val="edge"/>
          <c:yMode val="edge"/>
          <c:x val="0.15231450719822812"/>
          <c:y val="3.1670780823299299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tr-TR"/>
        </a:p>
      </c:txPr>
    </c:title>
    <c:autoTitleDeleted val="0"/>
    <c:plotArea>
      <c:layout/>
      <c:barChart>
        <c:barDir val="col"/>
        <c:grouping val="clustered"/>
        <c:varyColors val="0"/>
        <c:ser>
          <c:idx val="0"/>
          <c:order val="0"/>
          <c:tx>
            <c:strRef>
              <c:f>ELEKTRİK!$A$30</c:f>
              <c:strCache>
                <c:ptCount val="1"/>
                <c:pt idx="0">
                  <c:v>GECELEME</c:v>
                </c:pt>
              </c:strCache>
            </c:strRef>
          </c:tx>
          <c:spPr>
            <a:solidFill>
              <a:schemeClr val="accent1"/>
            </a:solidFill>
            <a:ln>
              <a:noFill/>
            </a:ln>
            <a:effectLst/>
          </c:spPr>
          <c:invertIfNegative val="0"/>
          <c:cat>
            <c:numRef>
              <c:f>ELEKTRİK!$B$29:$M$29</c:f>
              <c:numCache>
                <c:formatCode>[$-41F]\ mmmm\ yyyy\ </c:formatCode>
                <c:ptCount val="12"/>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numCache>
            </c:numRef>
          </c:cat>
          <c:val>
            <c:numRef>
              <c:f>ELEKTRİK!$B$30:$M$30</c:f>
              <c:numCache>
                <c:formatCode>General</c:formatCode>
                <c:ptCount val="12"/>
                <c:pt idx="0">
                  <c:v>3660</c:v>
                </c:pt>
                <c:pt idx="1">
                  <c:v>3620</c:v>
                </c:pt>
                <c:pt idx="2">
                  <c:v>4144</c:v>
                </c:pt>
                <c:pt idx="3">
                  <c:v>4809</c:v>
                </c:pt>
                <c:pt idx="4">
                  <c:v>5156</c:v>
                </c:pt>
                <c:pt idx="5">
                  <c:v>4417</c:v>
                </c:pt>
                <c:pt idx="6">
                  <c:v>5144</c:v>
                </c:pt>
                <c:pt idx="7">
                  <c:v>5495</c:v>
                </c:pt>
                <c:pt idx="8">
                  <c:v>5052</c:v>
                </c:pt>
                <c:pt idx="9">
                  <c:v>5810</c:v>
                </c:pt>
                <c:pt idx="10">
                  <c:v>4801</c:v>
                </c:pt>
                <c:pt idx="11">
                  <c:v>4546</c:v>
                </c:pt>
              </c:numCache>
            </c:numRef>
          </c:val>
          <c:extLst>
            <c:ext xmlns:c16="http://schemas.microsoft.com/office/drawing/2014/chart" uri="{C3380CC4-5D6E-409C-BE32-E72D297353CC}">
              <c16:uniqueId val="{00000000-B6D1-4E03-8A84-7CD05D3B6E2A}"/>
            </c:ext>
          </c:extLst>
        </c:ser>
        <c:ser>
          <c:idx val="1"/>
          <c:order val="1"/>
          <c:tx>
            <c:strRef>
              <c:f>ELEKTRİK!$A$31</c:f>
              <c:strCache>
                <c:ptCount val="1"/>
                <c:pt idx="0">
                  <c:v>TÜKETİM MİKTARI KWH</c:v>
                </c:pt>
              </c:strCache>
            </c:strRef>
          </c:tx>
          <c:spPr>
            <a:solidFill>
              <a:srgbClr val="C00000"/>
            </a:solidFill>
            <a:ln>
              <a:noFill/>
            </a:ln>
            <a:effectLst/>
          </c:spPr>
          <c:invertIfNegative val="0"/>
          <c:cat>
            <c:numRef>
              <c:f>ELEKTRİK!$B$29:$M$29</c:f>
              <c:numCache>
                <c:formatCode>[$-41F]\ mmmm\ yyyy\ </c:formatCode>
                <c:ptCount val="12"/>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numCache>
            </c:numRef>
          </c:cat>
          <c:val>
            <c:numRef>
              <c:f>ELEKTRİK!$B$31:$M$31</c:f>
              <c:numCache>
                <c:formatCode>General</c:formatCode>
                <c:ptCount val="12"/>
                <c:pt idx="0">
                  <c:v>62058.73</c:v>
                </c:pt>
                <c:pt idx="1">
                  <c:v>54048.82</c:v>
                </c:pt>
                <c:pt idx="2">
                  <c:v>58552.07</c:v>
                </c:pt>
                <c:pt idx="3">
                  <c:v>46474.42</c:v>
                </c:pt>
                <c:pt idx="4">
                  <c:v>50782.559999999998</c:v>
                </c:pt>
                <c:pt idx="5">
                  <c:v>80189.119999999995</c:v>
                </c:pt>
                <c:pt idx="6">
                  <c:v>100908.16</c:v>
                </c:pt>
                <c:pt idx="7">
                  <c:v>102359.2</c:v>
                </c:pt>
                <c:pt idx="8">
                  <c:v>71895.199999999997</c:v>
                </c:pt>
                <c:pt idx="9">
                  <c:v>53933.440000000002</c:v>
                </c:pt>
                <c:pt idx="10">
                  <c:v>56299.199999999997</c:v>
                </c:pt>
                <c:pt idx="11">
                  <c:v>60545.760000000002</c:v>
                </c:pt>
              </c:numCache>
            </c:numRef>
          </c:val>
          <c:extLst>
            <c:ext xmlns:c16="http://schemas.microsoft.com/office/drawing/2014/chart" uri="{C3380CC4-5D6E-409C-BE32-E72D297353CC}">
              <c16:uniqueId val="{00000001-B6D1-4E03-8A84-7CD05D3B6E2A}"/>
            </c:ext>
          </c:extLst>
        </c:ser>
        <c:dLbls>
          <c:showLegendKey val="0"/>
          <c:showVal val="0"/>
          <c:showCatName val="0"/>
          <c:showSerName val="0"/>
          <c:showPercent val="0"/>
          <c:showBubbleSize val="0"/>
        </c:dLbls>
        <c:gapWidth val="219"/>
        <c:overlap val="-27"/>
        <c:axId val="697573808"/>
        <c:axId val="697574792"/>
      </c:barChart>
      <c:dateAx>
        <c:axId val="697573808"/>
        <c:scaling>
          <c:orientation val="minMax"/>
        </c:scaling>
        <c:delete val="0"/>
        <c:axPos val="b"/>
        <c:numFmt formatCode="[$-41F]\ mmmm\ yyyy\ "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697574792"/>
        <c:crosses val="autoZero"/>
        <c:auto val="1"/>
        <c:lblOffset val="100"/>
        <c:baseTimeUnit val="months"/>
      </c:dateAx>
      <c:valAx>
        <c:axId val="697574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6975738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202</a:t>
            </a:r>
            <a:r>
              <a:rPr lang="tr-TR"/>
              <a:t>3 - 2024 Yılları</a:t>
            </a:r>
            <a:r>
              <a:rPr lang="tr-TR" baseline="0"/>
              <a:t> Ortalama Kişi Başı Enerji Tüketimi (Kwh) </a:t>
            </a:r>
            <a:r>
              <a:rPr lang="tr-TR"/>
              <a:t>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'KİŞİ BAŞI ENERJİ'!$A$57:$A$58</c:f>
              <c:numCache>
                <c:formatCode>General</c:formatCode>
                <c:ptCount val="2"/>
                <c:pt idx="0">
                  <c:v>2023</c:v>
                </c:pt>
                <c:pt idx="1">
                  <c:v>2024</c:v>
                </c:pt>
              </c:numCache>
            </c:numRef>
          </c:cat>
          <c:val>
            <c:numRef>
              <c:f>'KİŞİ BAŞI ENERJİ'!$B$57:$B$58</c:f>
              <c:numCache>
                <c:formatCode>General</c:formatCode>
                <c:ptCount val="2"/>
                <c:pt idx="0">
                  <c:v>23.82</c:v>
                </c:pt>
                <c:pt idx="1">
                  <c:v>23.83</c:v>
                </c:pt>
              </c:numCache>
            </c:numRef>
          </c:val>
          <c:extLst>
            <c:ext xmlns:c16="http://schemas.microsoft.com/office/drawing/2014/chart" uri="{C3380CC4-5D6E-409C-BE32-E72D297353CC}">
              <c16:uniqueId val="{00000000-EC64-4286-8806-9CB2E9189BC8}"/>
            </c:ext>
          </c:extLst>
        </c:ser>
        <c:dLbls>
          <c:showLegendKey val="0"/>
          <c:showVal val="0"/>
          <c:showCatName val="0"/>
          <c:showSerName val="0"/>
          <c:showPercent val="0"/>
          <c:showBubbleSize val="0"/>
        </c:dLbls>
        <c:gapWidth val="219"/>
        <c:overlap val="-27"/>
        <c:axId val="1590545264"/>
        <c:axId val="1590542352"/>
      </c:barChart>
      <c:catAx>
        <c:axId val="159054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590542352"/>
        <c:crosses val="autoZero"/>
        <c:auto val="1"/>
        <c:lblAlgn val="ctr"/>
        <c:lblOffset val="100"/>
        <c:noMultiLvlLbl val="0"/>
      </c:catAx>
      <c:valAx>
        <c:axId val="1590542352"/>
        <c:scaling>
          <c:orientation val="minMax"/>
          <c:max val="23.9"/>
          <c:min val="2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59054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YEREL</a:t>
            </a:r>
            <a:r>
              <a:rPr lang="tr-TR" baseline="0"/>
              <a:t> FİRMA SEÇİMİ (50 KM'YE KADAR)</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cat>
            <c:numRef>
              <c:f>'SATIN ALMA'!$C$2:$C$3</c:f>
              <c:numCache>
                <c:formatCode>General</c:formatCode>
                <c:ptCount val="2"/>
                <c:pt idx="0">
                  <c:v>2023</c:v>
                </c:pt>
                <c:pt idx="1">
                  <c:v>2024</c:v>
                </c:pt>
              </c:numCache>
            </c:numRef>
          </c:cat>
          <c:val>
            <c:numRef>
              <c:f>'SATIN ALMA'!$D$2:$D$3</c:f>
              <c:numCache>
                <c:formatCode>General</c:formatCode>
                <c:ptCount val="2"/>
                <c:pt idx="0">
                  <c:v>25</c:v>
                </c:pt>
                <c:pt idx="1">
                  <c:v>5</c:v>
                </c:pt>
              </c:numCache>
            </c:numRef>
          </c:val>
          <c:extLst>
            <c:ext xmlns:c16="http://schemas.microsoft.com/office/drawing/2014/chart" uri="{C3380CC4-5D6E-409C-BE32-E72D297353CC}">
              <c16:uniqueId val="{00000000-F2CB-456C-A61E-651F0315D8F4}"/>
            </c:ext>
          </c:extLst>
        </c:ser>
        <c:dLbls>
          <c:showLegendKey val="0"/>
          <c:showVal val="0"/>
          <c:showCatName val="0"/>
          <c:showSerName val="0"/>
          <c:showPercent val="0"/>
          <c:showBubbleSize val="0"/>
        </c:dLbls>
        <c:gapWidth val="219"/>
        <c:overlap val="-27"/>
        <c:axId val="110081439"/>
        <c:axId val="110070207"/>
      </c:barChart>
      <c:catAx>
        <c:axId val="110081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10070207"/>
        <c:crosses val="autoZero"/>
        <c:auto val="1"/>
        <c:lblAlgn val="ctr"/>
        <c:lblOffset val="100"/>
        <c:noMultiLvlLbl val="0"/>
      </c:catAx>
      <c:valAx>
        <c:axId val="110070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100814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BÖLGESEL</a:t>
            </a:r>
            <a:r>
              <a:rPr lang="tr-TR" baseline="0"/>
              <a:t> FİRMA SEÇİMİ (400 KM'YE KADAR)</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cat>
            <c:numRef>
              <c:f>'SATIN ALMA'!$F$2:$F$3</c:f>
              <c:numCache>
                <c:formatCode>General</c:formatCode>
                <c:ptCount val="2"/>
                <c:pt idx="0">
                  <c:v>2023</c:v>
                </c:pt>
                <c:pt idx="1">
                  <c:v>2024</c:v>
                </c:pt>
              </c:numCache>
            </c:numRef>
          </c:cat>
          <c:val>
            <c:numRef>
              <c:f>'SATIN ALMA'!$G$2:$G$3</c:f>
              <c:numCache>
                <c:formatCode>General</c:formatCode>
                <c:ptCount val="2"/>
                <c:pt idx="0">
                  <c:v>21</c:v>
                </c:pt>
                <c:pt idx="1">
                  <c:v>4</c:v>
                </c:pt>
              </c:numCache>
            </c:numRef>
          </c:val>
          <c:extLst>
            <c:ext xmlns:c16="http://schemas.microsoft.com/office/drawing/2014/chart" uri="{C3380CC4-5D6E-409C-BE32-E72D297353CC}">
              <c16:uniqueId val="{00000000-6F6A-4145-9A8F-FEBB6E835E92}"/>
            </c:ext>
          </c:extLst>
        </c:ser>
        <c:dLbls>
          <c:showLegendKey val="0"/>
          <c:showVal val="0"/>
          <c:showCatName val="0"/>
          <c:showSerName val="0"/>
          <c:showPercent val="0"/>
          <c:showBubbleSize val="0"/>
        </c:dLbls>
        <c:gapWidth val="219"/>
        <c:overlap val="-27"/>
        <c:axId val="1620175247"/>
        <c:axId val="1623789359"/>
      </c:barChart>
      <c:catAx>
        <c:axId val="1620175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623789359"/>
        <c:crosses val="autoZero"/>
        <c:auto val="1"/>
        <c:lblAlgn val="ctr"/>
        <c:lblOffset val="100"/>
        <c:noMultiLvlLbl val="0"/>
      </c:catAx>
      <c:valAx>
        <c:axId val="16237893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6201752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YEREL</a:t>
            </a:r>
            <a:r>
              <a:rPr lang="tr-TR" baseline="0"/>
              <a:t> VE ULUSAL TEDARİK ORANLARI</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'SATIN ALMA'!$B$63</c:f>
              <c:strCache>
                <c:ptCount val="1"/>
                <c:pt idx="0">
                  <c:v>KURU GIDA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'SATIN ALMA'!$A$64:$A$65</c:f>
              <c:strCache>
                <c:ptCount val="2"/>
                <c:pt idx="0">
                  <c:v>YEREL</c:v>
                </c:pt>
                <c:pt idx="1">
                  <c:v>ULUSAL</c:v>
                </c:pt>
              </c:strCache>
            </c:strRef>
          </c:cat>
          <c:val>
            <c:numRef>
              <c:f>'SATIN ALMA'!$B$64:$B$65</c:f>
              <c:numCache>
                <c:formatCode>General</c:formatCode>
                <c:ptCount val="2"/>
                <c:pt idx="0">
                  <c:v>7</c:v>
                </c:pt>
                <c:pt idx="1">
                  <c:v>0</c:v>
                </c:pt>
              </c:numCache>
            </c:numRef>
          </c:val>
          <c:extLst>
            <c:ext xmlns:c16="http://schemas.microsoft.com/office/drawing/2014/chart" uri="{C3380CC4-5D6E-409C-BE32-E72D297353CC}">
              <c16:uniqueId val="{00000000-BAB3-4F4A-B36A-E707287F790B}"/>
            </c:ext>
          </c:extLst>
        </c:ser>
        <c:ser>
          <c:idx val="1"/>
          <c:order val="1"/>
          <c:tx>
            <c:strRef>
              <c:f>'SATIN ALMA'!$C$63</c:f>
              <c:strCache>
                <c:ptCount val="1"/>
                <c:pt idx="0">
                  <c:v>SÜT ÜRÜNLERİ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'SATIN ALMA'!$A$64:$A$65</c:f>
              <c:strCache>
                <c:ptCount val="2"/>
                <c:pt idx="0">
                  <c:v>YEREL</c:v>
                </c:pt>
                <c:pt idx="1">
                  <c:v>ULUSAL</c:v>
                </c:pt>
              </c:strCache>
            </c:strRef>
          </c:cat>
          <c:val>
            <c:numRef>
              <c:f>'SATIN ALMA'!$C$64:$C$65</c:f>
              <c:numCache>
                <c:formatCode>General</c:formatCode>
                <c:ptCount val="2"/>
                <c:pt idx="0">
                  <c:v>6</c:v>
                </c:pt>
                <c:pt idx="1">
                  <c:v>1</c:v>
                </c:pt>
              </c:numCache>
            </c:numRef>
          </c:val>
          <c:extLst>
            <c:ext xmlns:c16="http://schemas.microsoft.com/office/drawing/2014/chart" uri="{C3380CC4-5D6E-409C-BE32-E72D297353CC}">
              <c16:uniqueId val="{00000001-BAB3-4F4A-B36A-E707287F790B}"/>
            </c:ext>
          </c:extLst>
        </c:ser>
        <c:ser>
          <c:idx val="2"/>
          <c:order val="2"/>
          <c:tx>
            <c:strRef>
              <c:f>'SATIN ALMA'!$D$63</c:f>
              <c:strCache>
                <c:ptCount val="1"/>
                <c:pt idx="0">
                  <c:v>İÇECEK</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'SATIN ALMA'!$A$64:$A$65</c:f>
              <c:strCache>
                <c:ptCount val="2"/>
                <c:pt idx="0">
                  <c:v>YEREL</c:v>
                </c:pt>
                <c:pt idx="1">
                  <c:v>ULUSAL</c:v>
                </c:pt>
              </c:strCache>
            </c:strRef>
          </c:cat>
          <c:val>
            <c:numRef>
              <c:f>'SATIN ALMA'!$D$64:$D$65</c:f>
              <c:numCache>
                <c:formatCode>General</c:formatCode>
                <c:ptCount val="2"/>
                <c:pt idx="0">
                  <c:v>1</c:v>
                </c:pt>
                <c:pt idx="1">
                  <c:v>4</c:v>
                </c:pt>
              </c:numCache>
            </c:numRef>
          </c:val>
          <c:extLst>
            <c:ext xmlns:c16="http://schemas.microsoft.com/office/drawing/2014/chart" uri="{C3380CC4-5D6E-409C-BE32-E72D297353CC}">
              <c16:uniqueId val="{00000002-BAB3-4F4A-B36A-E707287F790B}"/>
            </c:ext>
          </c:extLst>
        </c:ser>
        <c:ser>
          <c:idx val="3"/>
          <c:order val="3"/>
          <c:tx>
            <c:strRef>
              <c:f>'SATIN ALMA'!$E$63</c:f>
              <c:strCache>
                <c:ptCount val="1"/>
                <c:pt idx="0">
                  <c:v>PASTANE ÜRÜNLERİ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'SATIN ALMA'!$A$64:$A$65</c:f>
              <c:strCache>
                <c:ptCount val="2"/>
                <c:pt idx="0">
                  <c:v>YEREL</c:v>
                </c:pt>
                <c:pt idx="1">
                  <c:v>ULUSAL</c:v>
                </c:pt>
              </c:strCache>
            </c:strRef>
          </c:cat>
          <c:val>
            <c:numRef>
              <c:f>'SATIN ALMA'!$E$64:$E$65</c:f>
              <c:numCache>
                <c:formatCode>General</c:formatCode>
                <c:ptCount val="2"/>
                <c:pt idx="0">
                  <c:v>3</c:v>
                </c:pt>
                <c:pt idx="1">
                  <c:v>1</c:v>
                </c:pt>
              </c:numCache>
            </c:numRef>
          </c:val>
          <c:extLst>
            <c:ext xmlns:c16="http://schemas.microsoft.com/office/drawing/2014/chart" uri="{C3380CC4-5D6E-409C-BE32-E72D297353CC}">
              <c16:uniqueId val="{00000003-BAB3-4F4A-B36A-E707287F790B}"/>
            </c:ext>
          </c:extLst>
        </c:ser>
        <c:ser>
          <c:idx val="4"/>
          <c:order val="4"/>
          <c:tx>
            <c:strRef>
              <c:f>'SATIN ALMA'!$F$63</c:f>
              <c:strCache>
                <c:ptCount val="1"/>
                <c:pt idx="0">
                  <c:v>YAĞLAR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'SATIN ALMA'!$A$64:$A$65</c:f>
              <c:strCache>
                <c:ptCount val="2"/>
                <c:pt idx="0">
                  <c:v>YEREL</c:v>
                </c:pt>
                <c:pt idx="1">
                  <c:v>ULUSAL</c:v>
                </c:pt>
              </c:strCache>
            </c:strRef>
          </c:cat>
          <c:val>
            <c:numRef>
              <c:f>'SATIN ALMA'!$F$64:$F$65</c:f>
              <c:numCache>
                <c:formatCode>General</c:formatCode>
                <c:ptCount val="2"/>
                <c:pt idx="0">
                  <c:v>5</c:v>
                </c:pt>
                <c:pt idx="1">
                  <c:v>0</c:v>
                </c:pt>
              </c:numCache>
            </c:numRef>
          </c:val>
          <c:extLst>
            <c:ext xmlns:c16="http://schemas.microsoft.com/office/drawing/2014/chart" uri="{C3380CC4-5D6E-409C-BE32-E72D297353CC}">
              <c16:uniqueId val="{00000004-BAB3-4F4A-B36A-E707287F790B}"/>
            </c:ext>
          </c:extLst>
        </c:ser>
        <c:ser>
          <c:idx val="5"/>
          <c:order val="5"/>
          <c:tx>
            <c:strRef>
              <c:f>'SATIN ALMA'!$G$63</c:f>
              <c:strCache>
                <c:ptCount val="1"/>
                <c:pt idx="0">
                  <c:v>ŞARKÜTERİ</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'SATIN ALMA'!$A$64:$A$65</c:f>
              <c:strCache>
                <c:ptCount val="2"/>
                <c:pt idx="0">
                  <c:v>YEREL</c:v>
                </c:pt>
                <c:pt idx="1">
                  <c:v>ULUSAL</c:v>
                </c:pt>
              </c:strCache>
            </c:strRef>
          </c:cat>
          <c:val>
            <c:numRef>
              <c:f>'SATIN ALMA'!$G$64:$G$65</c:f>
              <c:numCache>
                <c:formatCode>General</c:formatCode>
                <c:ptCount val="2"/>
                <c:pt idx="0">
                  <c:v>4</c:v>
                </c:pt>
                <c:pt idx="1">
                  <c:v>0</c:v>
                </c:pt>
              </c:numCache>
            </c:numRef>
          </c:val>
          <c:extLst>
            <c:ext xmlns:c16="http://schemas.microsoft.com/office/drawing/2014/chart" uri="{C3380CC4-5D6E-409C-BE32-E72D297353CC}">
              <c16:uniqueId val="{00000005-BAB3-4F4A-B36A-E707287F790B}"/>
            </c:ext>
          </c:extLst>
        </c:ser>
        <c:ser>
          <c:idx val="6"/>
          <c:order val="6"/>
          <c:tx>
            <c:strRef>
              <c:f>'SATIN ALMA'!$H$63</c:f>
              <c:strCache>
                <c:ptCount val="1"/>
                <c:pt idx="0">
                  <c:v>ET VE BALIK</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'SATIN ALMA'!$A$64:$A$65</c:f>
              <c:strCache>
                <c:ptCount val="2"/>
                <c:pt idx="0">
                  <c:v>YEREL</c:v>
                </c:pt>
                <c:pt idx="1">
                  <c:v>ULUSAL</c:v>
                </c:pt>
              </c:strCache>
            </c:strRef>
          </c:cat>
          <c:val>
            <c:numRef>
              <c:f>'SATIN ALMA'!$H$64:$H$65</c:f>
              <c:numCache>
                <c:formatCode>General</c:formatCode>
                <c:ptCount val="2"/>
                <c:pt idx="0">
                  <c:v>5</c:v>
                </c:pt>
                <c:pt idx="1">
                  <c:v>2</c:v>
                </c:pt>
              </c:numCache>
            </c:numRef>
          </c:val>
          <c:extLst>
            <c:ext xmlns:c16="http://schemas.microsoft.com/office/drawing/2014/chart" uri="{C3380CC4-5D6E-409C-BE32-E72D297353CC}">
              <c16:uniqueId val="{00000006-BAB3-4F4A-B36A-E707287F790B}"/>
            </c:ext>
          </c:extLst>
        </c:ser>
        <c:ser>
          <c:idx val="7"/>
          <c:order val="7"/>
          <c:tx>
            <c:strRef>
              <c:f>'SATIN ALMA'!$I$63</c:f>
              <c:strCache>
                <c:ptCount val="1"/>
                <c:pt idx="0">
                  <c:v>MEYVE SEBZE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'SATIN ALMA'!$A$64:$A$65</c:f>
              <c:strCache>
                <c:ptCount val="2"/>
                <c:pt idx="0">
                  <c:v>YEREL</c:v>
                </c:pt>
                <c:pt idx="1">
                  <c:v>ULUSAL</c:v>
                </c:pt>
              </c:strCache>
            </c:strRef>
          </c:cat>
          <c:val>
            <c:numRef>
              <c:f>'SATIN ALMA'!$I$64:$I$65</c:f>
              <c:numCache>
                <c:formatCode>General</c:formatCode>
                <c:ptCount val="2"/>
                <c:pt idx="0">
                  <c:v>1</c:v>
                </c:pt>
                <c:pt idx="1">
                  <c:v>0</c:v>
                </c:pt>
              </c:numCache>
            </c:numRef>
          </c:val>
          <c:extLst>
            <c:ext xmlns:c16="http://schemas.microsoft.com/office/drawing/2014/chart" uri="{C3380CC4-5D6E-409C-BE32-E72D297353CC}">
              <c16:uniqueId val="{00000007-BAB3-4F4A-B36A-E707287F790B}"/>
            </c:ext>
          </c:extLst>
        </c:ser>
        <c:ser>
          <c:idx val="8"/>
          <c:order val="8"/>
          <c:tx>
            <c:strRef>
              <c:f>'SATIN ALMA'!$J$63</c:f>
              <c:strCache>
                <c:ptCount val="1"/>
                <c:pt idx="0">
                  <c:v>KAHVALTI ÜRÜNLERİ</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'SATIN ALMA'!$A$64:$A$65</c:f>
              <c:strCache>
                <c:ptCount val="2"/>
                <c:pt idx="0">
                  <c:v>YEREL</c:v>
                </c:pt>
                <c:pt idx="1">
                  <c:v>ULUSAL</c:v>
                </c:pt>
              </c:strCache>
            </c:strRef>
          </c:cat>
          <c:val>
            <c:numRef>
              <c:f>'SATIN ALMA'!$J$64:$J$65</c:f>
              <c:numCache>
                <c:formatCode>General</c:formatCode>
                <c:ptCount val="2"/>
                <c:pt idx="0">
                  <c:v>3</c:v>
                </c:pt>
                <c:pt idx="1">
                  <c:v>2</c:v>
                </c:pt>
              </c:numCache>
            </c:numRef>
          </c:val>
          <c:extLst>
            <c:ext xmlns:c16="http://schemas.microsoft.com/office/drawing/2014/chart" uri="{C3380CC4-5D6E-409C-BE32-E72D297353CC}">
              <c16:uniqueId val="{00000008-BAB3-4F4A-B36A-E707287F790B}"/>
            </c:ext>
          </c:extLst>
        </c:ser>
        <c:dLbls>
          <c:dLblPos val="outEnd"/>
          <c:showLegendKey val="0"/>
          <c:showVal val="1"/>
          <c:showCatName val="0"/>
          <c:showSerName val="0"/>
          <c:showPercent val="0"/>
          <c:showBubbleSize val="0"/>
        </c:dLbls>
        <c:gapWidth val="219"/>
        <c:overlap val="-27"/>
        <c:axId val="109681375"/>
        <c:axId val="109688031"/>
        <c:extLst>
          <c:ext xmlns:c15="http://schemas.microsoft.com/office/drawing/2012/chart" uri="{02D57815-91ED-43cb-92C2-25804820EDAC}">
            <c15:filteredBarSeries>
              <c15:ser>
                <c:idx val="9"/>
                <c:order val="9"/>
                <c:tx>
                  <c:strRef>
                    <c:extLst>
                      <c:ext uri="{02D57815-91ED-43cb-92C2-25804820EDAC}">
                        <c15:formulaRef>
                          <c15:sqref>'SATIN ALMA'!$K$63</c15:sqref>
                        </c15:formulaRef>
                      </c:ext>
                    </c:extLst>
                    <c:strCache>
                      <c:ptCount val="1"/>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'SATIN ALMA'!$A$64:$A$65</c15:sqref>
                        </c15:formulaRef>
                      </c:ext>
                    </c:extLst>
                    <c:strCache>
                      <c:ptCount val="2"/>
                      <c:pt idx="0">
                        <c:v>YEREL</c:v>
                      </c:pt>
                      <c:pt idx="1">
                        <c:v>ULUSAL</c:v>
                      </c:pt>
                    </c:strCache>
                  </c:strRef>
                </c:cat>
                <c:val>
                  <c:numRef>
                    <c:extLst>
                      <c:ext uri="{02D57815-91ED-43cb-92C2-25804820EDAC}">
                        <c15:formulaRef>
                          <c15:sqref>'SATIN ALMA'!$K$64:$K$65</c15:sqref>
                        </c15:formulaRef>
                      </c:ext>
                    </c:extLst>
                    <c:numCache>
                      <c:formatCode>General</c:formatCode>
                      <c:ptCount val="2"/>
                    </c:numCache>
                  </c:numRef>
                </c:val>
                <c:extLst>
                  <c:ext xmlns:c16="http://schemas.microsoft.com/office/drawing/2014/chart" uri="{C3380CC4-5D6E-409C-BE32-E72D297353CC}">
                    <c16:uniqueId val="{00000009-BAB3-4F4A-B36A-E707287F790B}"/>
                  </c:ext>
                </c:extLst>
              </c15:ser>
            </c15:filteredBarSeries>
          </c:ext>
        </c:extLst>
      </c:barChart>
      <c:catAx>
        <c:axId val="109681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09688031"/>
        <c:crosses val="autoZero"/>
        <c:auto val="1"/>
        <c:lblAlgn val="ctr"/>
        <c:lblOffset val="100"/>
        <c:noMultiLvlLbl val="0"/>
      </c:catAx>
      <c:valAx>
        <c:axId val="109688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096813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tr-TR" sz="1400" b="0" i="0" baseline="0">
                <a:effectLst/>
              </a:rPr>
              <a:t>2024 Yılı Ay Bazında Su Tüketimi (Aylık Konaklayan Misafir Sayısı ile Kıyaslama)</a:t>
            </a:r>
            <a:endParaRPr lang="tr-TR" sz="140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tr-TR" sz="1400"/>
          </a:p>
        </c:rich>
      </c:tx>
      <c:layout>
        <c:manualLayout>
          <c:xMode val="edge"/>
          <c:yMode val="edge"/>
          <c:x val="0.10978902953586497"/>
          <c:y val="3.1267442854263819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tr-TR"/>
        </a:p>
      </c:txPr>
    </c:title>
    <c:autoTitleDeleted val="0"/>
    <c:plotArea>
      <c:layout/>
      <c:barChart>
        <c:barDir val="col"/>
        <c:grouping val="clustered"/>
        <c:varyColors val="0"/>
        <c:ser>
          <c:idx val="0"/>
          <c:order val="0"/>
          <c:tx>
            <c:strRef>
              <c:f>SU!$A$30</c:f>
              <c:strCache>
                <c:ptCount val="1"/>
                <c:pt idx="0">
                  <c:v>GECELEME</c:v>
                </c:pt>
              </c:strCache>
            </c:strRef>
          </c:tx>
          <c:spPr>
            <a:solidFill>
              <a:schemeClr val="accent1"/>
            </a:solidFill>
            <a:ln>
              <a:noFill/>
            </a:ln>
            <a:effectLst/>
          </c:spPr>
          <c:invertIfNegative val="0"/>
          <c:cat>
            <c:numRef>
              <c:f>SU!$B$29:$M$29</c:f>
              <c:numCache>
                <c:formatCode>[$-41F]\ mmmm\ yyyy\ </c:formatCode>
                <c:ptCount val="12"/>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numCache>
            </c:numRef>
          </c:cat>
          <c:val>
            <c:numRef>
              <c:f>SU!$B$30:$M$30</c:f>
              <c:numCache>
                <c:formatCode>General</c:formatCode>
                <c:ptCount val="12"/>
                <c:pt idx="0">
                  <c:v>3660</c:v>
                </c:pt>
                <c:pt idx="1">
                  <c:v>3620</c:v>
                </c:pt>
                <c:pt idx="2">
                  <c:v>4144</c:v>
                </c:pt>
                <c:pt idx="3">
                  <c:v>4809</c:v>
                </c:pt>
                <c:pt idx="4">
                  <c:v>5156</c:v>
                </c:pt>
                <c:pt idx="5">
                  <c:v>4417</c:v>
                </c:pt>
                <c:pt idx="6">
                  <c:v>5144</c:v>
                </c:pt>
                <c:pt idx="7">
                  <c:v>5495</c:v>
                </c:pt>
                <c:pt idx="8">
                  <c:v>5052</c:v>
                </c:pt>
                <c:pt idx="9">
                  <c:v>5810</c:v>
                </c:pt>
                <c:pt idx="10">
                  <c:v>4801</c:v>
                </c:pt>
                <c:pt idx="11">
                  <c:v>4546</c:v>
                </c:pt>
              </c:numCache>
            </c:numRef>
          </c:val>
          <c:extLst>
            <c:ext xmlns:c16="http://schemas.microsoft.com/office/drawing/2014/chart" uri="{C3380CC4-5D6E-409C-BE32-E72D297353CC}">
              <c16:uniqueId val="{00000000-3C5A-452A-8C86-8E7A2B88C094}"/>
            </c:ext>
          </c:extLst>
        </c:ser>
        <c:dLbls>
          <c:showLegendKey val="0"/>
          <c:showVal val="0"/>
          <c:showCatName val="0"/>
          <c:showSerName val="0"/>
          <c:showPercent val="0"/>
          <c:showBubbleSize val="0"/>
        </c:dLbls>
        <c:gapWidth val="219"/>
        <c:axId val="473498352"/>
        <c:axId val="473501304"/>
      </c:barChart>
      <c:lineChart>
        <c:grouping val="standard"/>
        <c:varyColors val="0"/>
        <c:ser>
          <c:idx val="1"/>
          <c:order val="1"/>
          <c:tx>
            <c:strRef>
              <c:f>SU!$A$31</c:f>
              <c:strCache>
                <c:ptCount val="1"/>
                <c:pt idx="0">
                  <c:v>TÜKETİM MİKTARI M3</c:v>
                </c:pt>
              </c:strCache>
            </c:strRef>
          </c:tx>
          <c:spPr>
            <a:ln w="28575" cap="rnd">
              <a:solidFill>
                <a:schemeClr val="accent2"/>
              </a:solidFill>
              <a:round/>
            </a:ln>
            <a:effectLst/>
          </c:spPr>
          <c:marker>
            <c:symbol val="none"/>
          </c:marker>
          <c:cat>
            <c:numRef>
              <c:f>SU!$B$29:$M$29</c:f>
              <c:numCache>
                <c:formatCode>[$-41F]\ mmmm\ yyyy\ </c:formatCode>
                <c:ptCount val="12"/>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numCache>
            </c:numRef>
          </c:cat>
          <c:val>
            <c:numRef>
              <c:f>SU!$B$31:$M$31</c:f>
              <c:numCache>
                <c:formatCode>General</c:formatCode>
                <c:ptCount val="12"/>
                <c:pt idx="0">
                  <c:v>539.37</c:v>
                </c:pt>
                <c:pt idx="1">
                  <c:v>884.63</c:v>
                </c:pt>
                <c:pt idx="2">
                  <c:v>1010.91</c:v>
                </c:pt>
                <c:pt idx="3">
                  <c:v>885.98</c:v>
                </c:pt>
                <c:pt idx="4">
                  <c:v>1270.8</c:v>
                </c:pt>
                <c:pt idx="5">
                  <c:v>921.04</c:v>
                </c:pt>
                <c:pt idx="6">
                  <c:v>1052.9000000000001</c:v>
                </c:pt>
                <c:pt idx="7">
                  <c:v>1106.74</c:v>
                </c:pt>
                <c:pt idx="8">
                  <c:v>914.22</c:v>
                </c:pt>
                <c:pt idx="9">
                  <c:v>1182</c:v>
                </c:pt>
                <c:pt idx="10">
                  <c:v>1274.82</c:v>
                </c:pt>
                <c:pt idx="11">
                  <c:v>1474.1</c:v>
                </c:pt>
              </c:numCache>
            </c:numRef>
          </c:val>
          <c:smooth val="0"/>
          <c:extLst>
            <c:ext xmlns:c16="http://schemas.microsoft.com/office/drawing/2014/chart" uri="{C3380CC4-5D6E-409C-BE32-E72D297353CC}">
              <c16:uniqueId val="{00000001-3C5A-452A-8C86-8E7A2B88C094}"/>
            </c:ext>
          </c:extLst>
        </c:ser>
        <c:dLbls>
          <c:showLegendKey val="0"/>
          <c:showVal val="0"/>
          <c:showCatName val="0"/>
          <c:showSerName val="0"/>
          <c:showPercent val="0"/>
          <c:showBubbleSize val="0"/>
        </c:dLbls>
        <c:marker val="1"/>
        <c:smooth val="0"/>
        <c:axId val="898862015"/>
        <c:axId val="898864927"/>
      </c:lineChart>
      <c:dateAx>
        <c:axId val="473498352"/>
        <c:scaling>
          <c:orientation val="minMax"/>
        </c:scaling>
        <c:delete val="0"/>
        <c:axPos val="b"/>
        <c:numFmt formatCode="[$-41F]\ mmmm\ yyyy\ "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73501304"/>
        <c:crosses val="autoZero"/>
        <c:auto val="1"/>
        <c:lblOffset val="100"/>
        <c:baseTimeUnit val="months"/>
      </c:dateAx>
      <c:valAx>
        <c:axId val="473501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73498352"/>
        <c:crosses val="autoZero"/>
        <c:crossBetween val="between"/>
      </c:valAx>
      <c:valAx>
        <c:axId val="898864927"/>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898862015"/>
        <c:crosses val="max"/>
        <c:crossBetween val="between"/>
      </c:valAx>
      <c:dateAx>
        <c:axId val="898862015"/>
        <c:scaling>
          <c:orientation val="minMax"/>
        </c:scaling>
        <c:delete val="1"/>
        <c:axPos val="b"/>
        <c:numFmt formatCode="[$-41F]\ mmmm\ yyyy\ " sourceLinked="1"/>
        <c:majorTickMark val="out"/>
        <c:minorTickMark val="none"/>
        <c:tickLblPos val="nextTo"/>
        <c:crossAx val="898864927"/>
        <c:crosses val="autoZero"/>
        <c:auto val="1"/>
        <c:lblOffset val="100"/>
        <c:baseTimeUnit val="months"/>
      </c:date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tr-TR"/>
              <a:t>YEREL VE ULUSAL TEDARİK YÜZDE ORANI </a:t>
            </a:r>
          </a:p>
        </c:rich>
      </c:tx>
      <c:layout>
        <c:manualLayout>
          <c:xMode val="edge"/>
          <c:yMode val="edge"/>
          <c:x val="0.16391145650830483"/>
          <c:y val="1.8207591633826695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tr-TR"/>
        </a:p>
      </c:txPr>
    </c:title>
    <c:autoTitleDeleted val="0"/>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YEREL</a:t>
            </a:r>
            <a:r>
              <a:rPr lang="tr-TR" baseline="0"/>
              <a:t> VE ULUSAL TEDARİK YÜZDE ORANI </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122-4A63-92B6-C6E63934F87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122-4A63-92B6-C6E63934F87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'SATIN ALMA'!$A$53:$B$53</c:f>
              <c:strCache>
                <c:ptCount val="2"/>
                <c:pt idx="0">
                  <c:v>YEREL</c:v>
                </c:pt>
                <c:pt idx="1">
                  <c:v>ULUSAL</c:v>
                </c:pt>
              </c:strCache>
            </c:strRef>
          </c:cat>
          <c:val>
            <c:numRef>
              <c:f>'SATIN ALMA'!$A$54:$B$54</c:f>
              <c:numCache>
                <c:formatCode>0%</c:formatCode>
                <c:ptCount val="2"/>
                <c:pt idx="0">
                  <c:v>0.78</c:v>
                </c:pt>
                <c:pt idx="1">
                  <c:v>0.22</c:v>
                </c:pt>
              </c:numCache>
            </c:numRef>
          </c:val>
          <c:extLst>
            <c:ext xmlns:c16="http://schemas.microsoft.com/office/drawing/2014/chart" uri="{C3380CC4-5D6E-409C-BE32-E72D297353CC}">
              <c16:uniqueId val="{00000004-7122-4A63-92B6-C6E63934F87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Sayfa2!$C$6</c:f>
              <c:strCache>
                <c:ptCount val="1"/>
                <c:pt idx="0">
                  <c:v>2023</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Sayfa2!$B$7:$B$12</c:f>
              <c:strCache>
                <c:ptCount val="6"/>
                <c:pt idx="0">
                  <c:v>BASILI EVRAK</c:v>
                </c:pt>
                <c:pt idx="1">
                  <c:v>BUKLET MALZEMESİ</c:v>
                </c:pt>
                <c:pt idx="2">
                  <c:v>MİSAFİR MALZEMESİ</c:v>
                </c:pt>
                <c:pt idx="3">
                  <c:v>KIRTASİYE MALZEMELERI</c:v>
                </c:pt>
                <c:pt idx="4">
                  <c:v>TEMİZLİK ARAÇLARI</c:v>
                </c:pt>
                <c:pt idx="5">
                  <c:v>TEMİZLİK MALZEMELERİ</c:v>
                </c:pt>
              </c:strCache>
            </c:strRef>
          </c:cat>
          <c:val>
            <c:numRef>
              <c:f>Sayfa2!$C$7:$C$12</c:f>
              <c:numCache>
                <c:formatCode>#,##0.00</c:formatCode>
                <c:ptCount val="6"/>
                <c:pt idx="0">
                  <c:v>82299</c:v>
                </c:pt>
                <c:pt idx="1">
                  <c:v>137296</c:v>
                </c:pt>
                <c:pt idx="2">
                  <c:v>236804</c:v>
                </c:pt>
                <c:pt idx="3">
                  <c:v>4677.5</c:v>
                </c:pt>
                <c:pt idx="4">
                  <c:v>326749</c:v>
                </c:pt>
                <c:pt idx="5">
                  <c:v>4386.25</c:v>
                </c:pt>
              </c:numCache>
            </c:numRef>
          </c:val>
          <c:smooth val="0"/>
          <c:extLst>
            <c:ext xmlns:c16="http://schemas.microsoft.com/office/drawing/2014/chart" uri="{C3380CC4-5D6E-409C-BE32-E72D297353CC}">
              <c16:uniqueId val="{00000000-06C0-4AD8-BBD5-90873F761EAC}"/>
            </c:ext>
          </c:extLst>
        </c:ser>
        <c:ser>
          <c:idx val="1"/>
          <c:order val="1"/>
          <c:tx>
            <c:strRef>
              <c:f>Sayfa2!$D$6</c:f>
              <c:strCache>
                <c:ptCount val="1"/>
                <c:pt idx="0">
                  <c:v>2024</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Sayfa2!$B$7:$B$12</c:f>
              <c:strCache>
                <c:ptCount val="6"/>
                <c:pt idx="0">
                  <c:v>BASILI EVRAK</c:v>
                </c:pt>
                <c:pt idx="1">
                  <c:v>BUKLET MALZEMESİ</c:v>
                </c:pt>
                <c:pt idx="2">
                  <c:v>MİSAFİR MALZEMESİ</c:v>
                </c:pt>
                <c:pt idx="3">
                  <c:v>KIRTASİYE MALZEMELERI</c:v>
                </c:pt>
                <c:pt idx="4">
                  <c:v>TEMİZLİK ARAÇLARI</c:v>
                </c:pt>
                <c:pt idx="5">
                  <c:v>TEMİZLİK MALZEMELERİ</c:v>
                </c:pt>
              </c:strCache>
            </c:strRef>
          </c:cat>
          <c:val>
            <c:numRef>
              <c:f>Sayfa2!$D$7:$D$12</c:f>
              <c:numCache>
                <c:formatCode>#,##0.00</c:formatCode>
                <c:ptCount val="6"/>
                <c:pt idx="0">
                  <c:v>62507</c:v>
                </c:pt>
                <c:pt idx="1">
                  <c:v>143573</c:v>
                </c:pt>
                <c:pt idx="2">
                  <c:v>245018.5</c:v>
                </c:pt>
                <c:pt idx="3">
                  <c:v>6348.5</c:v>
                </c:pt>
                <c:pt idx="4">
                  <c:v>320377</c:v>
                </c:pt>
                <c:pt idx="5">
                  <c:v>4800</c:v>
                </c:pt>
              </c:numCache>
            </c:numRef>
          </c:val>
          <c:smooth val="0"/>
          <c:extLst>
            <c:ext xmlns:c16="http://schemas.microsoft.com/office/drawing/2014/chart" uri="{C3380CC4-5D6E-409C-BE32-E72D297353CC}">
              <c16:uniqueId val="{00000001-06C0-4AD8-BBD5-90873F761EAC}"/>
            </c:ext>
          </c:extLst>
        </c:ser>
        <c:dLbls>
          <c:dLblPos val="t"/>
          <c:showLegendKey val="0"/>
          <c:showVal val="1"/>
          <c:showCatName val="0"/>
          <c:showSerName val="0"/>
          <c:showPercent val="0"/>
          <c:showBubbleSize val="0"/>
        </c:dLbls>
        <c:smooth val="0"/>
        <c:axId val="440174400"/>
        <c:axId val="440176064"/>
      </c:lineChart>
      <c:catAx>
        <c:axId val="44017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40176064"/>
        <c:crosses val="autoZero"/>
        <c:auto val="1"/>
        <c:lblAlgn val="ctr"/>
        <c:lblOffset val="100"/>
        <c:noMultiLvlLbl val="0"/>
      </c:catAx>
      <c:valAx>
        <c:axId val="44017606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40174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zero"/>
    <c:showDLblsOverMax val="0"/>
  </c:chart>
  <c:spPr>
    <a:noFill/>
    <a:ln>
      <a:noFill/>
    </a:ln>
    <a:effectLst/>
  </c:spPr>
  <c:txPr>
    <a:bodyPr/>
    <a:lstStyle/>
    <a:p>
      <a:pPr>
        <a:defRPr/>
      </a:pPr>
      <a:endParaRPr lang="tr-T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tr-TR"/>
              <a:t>MEMNUNİYET ŞİKAYET 2023 2024 KIYASLAMA</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toplam!$F$10</c:f>
              <c:strCache>
                <c:ptCount val="1"/>
                <c:pt idx="0">
                  <c:v>MEMNUNİYET ORANI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toplam!$G$9:$AD$9</c:f>
              <c:numCache>
                <c:formatCode>mmm\-yy</c:formatCode>
                <c:ptCount val="24"/>
                <c:pt idx="0">
                  <c:v>44927</c:v>
                </c:pt>
                <c:pt idx="1">
                  <c:v>45292</c:v>
                </c:pt>
                <c:pt idx="2">
                  <c:v>44958</c:v>
                </c:pt>
                <c:pt idx="3">
                  <c:v>45323</c:v>
                </c:pt>
                <c:pt idx="4">
                  <c:v>44986</c:v>
                </c:pt>
                <c:pt idx="5">
                  <c:v>45352</c:v>
                </c:pt>
                <c:pt idx="6">
                  <c:v>45017</c:v>
                </c:pt>
                <c:pt idx="7">
                  <c:v>45383</c:v>
                </c:pt>
                <c:pt idx="8">
                  <c:v>45047</c:v>
                </c:pt>
                <c:pt idx="9">
                  <c:v>45413</c:v>
                </c:pt>
                <c:pt idx="10">
                  <c:v>45078</c:v>
                </c:pt>
                <c:pt idx="11">
                  <c:v>45444</c:v>
                </c:pt>
                <c:pt idx="12">
                  <c:v>45108</c:v>
                </c:pt>
                <c:pt idx="13">
                  <c:v>45474</c:v>
                </c:pt>
                <c:pt idx="14">
                  <c:v>45139</c:v>
                </c:pt>
                <c:pt idx="15">
                  <c:v>45505</c:v>
                </c:pt>
                <c:pt idx="16">
                  <c:v>45170</c:v>
                </c:pt>
                <c:pt idx="17">
                  <c:v>45536</c:v>
                </c:pt>
                <c:pt idx="18">
                  <c:v>45200</c:v>
                </c:pt>
                <c:pt idx="19">
                  <c:v>45566</c:v>
                </c:pt>
                <c:pt idx="20">
                  <c:v>45231</c:v>
                </c:pt>
                <c:pt idx="21">
                  <c:v>45597</c:v>
                </c:pt>
                <c:pt idx="22">
                  <c:v>45261</c:v>
                </c:pt>
                <c:pt idx="23">
                  <c:v>45627</c:v>
                </c:pt>
              </c:numCache>
            </c:numRef>
          </c:cat>
          <c:val>
            <c:numRef>
              <c:f>toplam!$G$10:$AD$10</c:f>
              <c:numCache>
                <c:formatCode>0.00%</c:formatCode>
                <c:ptCount val="24"/>
                <c:pt idx="0">
                  <c:v>0.86309999999999998</c:v>
                </c:pt>
                <c:pt idx="1">
                  <c:v>0.87270000000000003</c:v>
                </c:pt>
                <c:pt idx="2">
                  <c:v>0.79310000000000003</c:v>
                </c:pt>
                <c:pt idx="3">
                  <c:v>0.96489999999999998</c:v>
                </c:pt>
                <c:pt idx="4">
                  <c:v>0.84719999999999995</c:v>
                </c:pt>
                <c:pt idx="5">
                  <c:v>0.91559999999999997</c:v>
                </c:pt>
                <c:pt idx="6">
                  <c:v>0.87370000000000003</c:v>
                </c:pt>
                <c:pt idx="7">
                  <c:v>0.83479999999999999</c:v>
                </c:pt>
                <c:pt idx="8">
                  <c:v>0.83720000000000006</c:v>
                </c:pt>
                <c:pt idx="9">
                  <c:v>0.88880000000000003</c:v>
                </c:pt>
                <c:pt idx="10">
                  <c:v>0.85709999999999997</c:v>
                </c:pt>
                <c:pt idx="11">
                  <c:v>0.92789999999999995</c:v>
                </c:pt>
                <c:pt idx="12">
                  <c:v>0.86199999999999999</c:v>
                </c:pt>
                <c:pt idx="13">
                  <c:v>0.90410000000000001</c:v>
                </c:pt>
                <c:pt idx="14">
                  <c:v>0.85840000000000005</c:v>
                </c:pt>
                <c:pt idx="15">
                  <c:v>0.90149999999999997</c:v>
                </c:pt>
                <c:pt idx="16">
                  <c:v>0.85709999999999997</c:v>
                </c:pt>
                <c:pt idx="17">
                  <c:v>0.93279999999999996</c:v>
                </c:pt>
                <c:pt idx="18">
                  <c:v>0.98329999999999995</c:v>
                </c:pt>
                <c:pt idx="19">
                  <c:v>0.93659999999999999</c:v>
                </c:pt>
                <c:pt idx="20" formatCode="0%">
                  <c:v>0.89</c:v>
                </c:pt>
                <c:pt idx="21">
                  <c:v>0.9637</c:v>
                </c:pt>
                <c:pt idx="22">
                  <c:v>0.88460000000000005</c:v>
                </c:pt>
                <c:pt idx="23">
                  <c:v>0.98870000000000002</c:v>
                </c:pt>
              </c:numCache>
            </c:numRef>
          </c:val>
          <c:extLst>
            <c:ext xmlns:c16="http://schemas.microsoft.com/office/drawing/2014/chart" uri="{C3380CC4-5D6E-409C-BE32-E72D297353CC}">
              <c16:uniqueId val="{00000000-F149-4B35-8EA0-0C34D031D883}"/>
            </c:ext>
          </c:extLst>
        </c:ser>
        <c:ser>
          <c:idx val="1"/>
          <c:order val="1"/>
          <c:tx>
            <c:strRef>
              <c:f>toplam!$F$11</c:f>
              <c:strCache>
                <c:ptCount val="1"/>
                <c:pt idx="0">
                  <c:v>ŞİKAYET ORANI</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toplam!$G$9:$AD$9</c:f>
              <c:numCache>
                <c:formatCode>mmm\-yy</c:formatCode>
                <c:ptCount val="24"/>
                <c:pt idx="0">
                  <c:v>44927</c:v>
                </c:pt>
                <c:pt idx="1">
                  <c:v>45292</c:v>
                </c:pt>
                <c:pt idx="2">
                  <c:v>44958</c:v>
                </c:pt>
                <c:pt idx="3">
                  <c:v>45323</c:v>
                </c:pt>
                <c:pt idx="4">
                  <c:v>44986</c:v>
                </c:pt>
                <c:pt idx="5">
                  <c:v>45352</c:v>
                </c:pt>
                <c:pt idx="6">
                  <c:v>45017</c:v>
                </c:pt>
                <c:pt idx="7">
                  <c:v>45383</c:v>
                </c:pt>
                <c:pt idx="8">
                  <c:v>45047</c:v>
                </c:pt>
                <c:pt idx="9">
                  <c:v>45413</c:v>
                </c:pt>
                <c:pt idx="10">
                  <c:v>45078</c:v>
                </c:pt>
                <c:pt idx="11">
                  <c:v>45444</c:v>
                </c:pt>
                <c:pt idx="12">
                  <c:v>45108</c:v>
                </c:pt>
                <c:pt idx="13">
                  <c:v>45474</c:v>
                </c:pt>
                <c:pt idx="14">
                  <c:v>45139</c:v>
                </c:pt>
                <c:pt idx="15">
                  <c:v>45505</c:v>
                </c:pt>
                <c:pt idx="16">
                  <c:v>45170</c:v>
                </c:pt>
                <c:pt idx="17">
                  <c:v>45536</c:v>
                </c:pt>
                <c:pt idx="18">
                  <c:v>45200</c:v>
                </c:pt>
                <c:pt idx="19">
                  <c:v>45566</c:v>
                </c:pt>
                <c:pt idx="20">
                  <c:v>45231</c:v>
                </c:pt>
                <c:pt idx="21">
                  <c:v>45597</c:v>
                </c:pt>
                <c:pt idx="22">
                  <c:v>45261</c:v>
                </c:pt>
                <c:pt idx="23">
                  <c:v>45627</c:v>
                </c:pt>
              </c:numCache>
            </c:numRef>
          </c:cat>
          <c:val>
            <c:numRef>
              <c:f>toplam!$G$11:$AD$11</c:f>
              <c:numCache>
                <c:formatCode>0.00%</c:formatCode>
                <c:ptCount val="24"/>
                <c:pt idx="0">
                  <c:v>0.13689999999999999</c:v>
                </c:pt>
                <c:pt idx="1">
                  <c:v>0.1273</c:v>
                </c:pt>
                <c:pt idx="2">
                  <c:v>0.2069</c:v>
                </c:pt>
                <c:pt idx="3">
                  <c:v>3.5099999999999999E-2</c:v>
                </c:pt>
                <c:pt idx="4">
                  <c:v>0.15279999999999999</c:v>
                </c:pt>
                <c:pt idx="5">
                  <c:v>8.4400000000000003E-2</c:v>
                </c:pt>
                <c:pt idx="6">
                  <c:v>0.1263</c:v>
                </c:pt>
                <c:pt idx="7">
                  <c:v>0.16520000000000001</c:v>
                </c:pt>
                <c:pt idx="8">
                  <c:v>0.1628</c:v>
                </c:pt>
                <c:pt idx="9">
                  <c:v>0.11119999999999999</c:v>
                </c:pt>
                <c:pt idx="10">
                  <c:v>0.1429</c:v>
                </c:pt>
                <c:pt idx="11">
                  <c:v>7.2099999999999997E-2</c:v>
                </c:pt>
                <c:pt idx="12">
                  <c:v>0.13800000000000001</c:v>
                </c:pt>
                <c:pt idx="13">
                  <c:v>9.5899999999999999E-2</c:v>
                </c:pt>
                <c:pt idx="14">
                  <c:v>0.1416</c:v>
                </c:pt>
                <c:pt idx="15">
                  <c:v>9.8500000000000004E-2</c:v>
                </c:pt>
                <c:pt idx="16">
                  <c:v>0.1429</c:v>
                </c:pt>
                <c:pt idx="17">
                  <c:v>6.7199999999999996E-2</c:v>
                </c:pt>
                <c:pt idx="18">
                  <c:v>1.67E-2</c:v>
                </c:pt>
                <c:pt idx="19">
                  <c:v>6.3399999999999998E-2</c:v>
                </c:pt>
                <c:pt idx="20" formatCode="0%">
                  <c:v>0.11</c:v>
                </c:pt>
                <c:pt idx="21">
                  <c:v>3.6299999999999999E-2</c:v>
                </c:pt>
                <c:pt idx="22">
                  <c:v>0.1154</c:v>
                </c:pt>
                <c:pt idx="23">
                  <c:v>1.1299999999999999E-2</c:v>
                </c:pt>
              </c:numCache>
            </c:numRef>
          </c:val>
          <c:extLst>
            <c:ext xmlns:c16="http://schemas.microsoft.com/office/drawing/2014/chart" uri="{C3380CC4-5D6E-409C-BE32-E72D297353CC}">
              <c16:uniqueId val="{00000001-F149-4B35-8EA0-0C34D031D883}"/>
            </c:ext>
          </c:extLst>
        </c:ser>
        <c:dLbls>
          <c:showLegendKey val="0"/>
          <c:showVal val="0"/>
          <c:showCatName val="0"/>
          <c:showSerName val="0"/>
          <c:showPercent val="0"/>
          <c:showBubbleSize val="0"/>
        </c:dLbls>
        <c:gapWidth val="100"/>
        <c:overlap val="-24"/>
        <c:axId val="681615568"/>
        <c:axId val="681615984"/>
      </c:barChart>
      <c:dateAx>
        <c:axId val="681615568"/>
        <c:scaling>
          <c:orientation val="minMax"/>
        </c:scaling>
        <c:delete val="1"/>
        <c:axPos val="b"/>
        <c:numFmt formatCode="mmm\-yy" sourceLinked="1"/>
        <c:majorTickMark val="out"/>
        <c:minorTickMark val="none"/>
        <c:tickLblPos val="nextTo"/>
        <c:crossAx val="681615984"/>
        <c:crosses val="autoZero"/>
        <c:auto val="1"/>
        <c:lblOffset val="100"/>
        <c:baseTimeUnit val="months"/>
      </c:dateAx>
      <c:valAx>
        <c:axId val="6816159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6816155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PERSONEL</a:t>
            </a:r>
            <a:r>
              <a:rPr lang="tr-TR" baseline="0"/>
              <a:t> SAYISI</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PERSONEL!$B$2</c:f>
              <c:strCache>
                <c:ptCount val="1"/>
                <c:pt idx="0">
                  <c:v>2023</c:v>
                </c:pt>
              </c:strCache>
            </c:strRef>
          </c:tx>
          <c:spPr>
            <a:solidFill>
              <a:schemeClr val="accent5">
                <a:shade val="76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PERSONEL!$C$1:$G$1</c:f>
              <c:strCache>
                <c:ptCount val="5"/>
                <c:pt idx="0">
                  <c:v>KADIN</c:v>
                </c:pt>
                <c:pt idx="1">
                  <c:v>ERKEK</c:v>
                </c:pt>
                <c:pt idx="2">
                  <c:v>STAJYER</c:v>
                </c:pt>
                <c:pt idx="3">
                  <c:v>ENGELLİ</c:v>
                </c:pt>
                <c:pt idx="4">
                  <c:v>EMEKLİ</c:v>
                </c:pt>
              </c:strCache>
            </c:strRef>
          </c:cat>
          <c:val>
            <c:numRef>
              <c:f>PERSONEL!$C$2:$G$2</c:f>
              <c:numCache>
                <c:formatCode>General</c:formatCode>
                <c:ptCount val="5"/>
                <c:pt idx="0">
                  <c:v>35</c:v>
                </c:pt>
                <c:pt idx="1">
                  <c:v>52</c:v>
                </c:pt>
                <c:pt idx="2">
                  <c:v>6</c:v>
                </c:pt>
                <c:pt idx="3">
                  <c:v>2</c:v>
                </c:pt>
                <c:pt idx="4">
                  <c:v>18</c:v>
                </c:pt>
              </c:numCache>
            </c:numRef>
          </c:val>
          <c:extLst>
            <c:ext xmlns:c16="http://schemas.microsoft.com/office/drawing/2014/chart" uri="{C3380CC4-5D6E-409C-BE32-E72D297353CC}">
              <c16:uniqueId val="{00000000-0D56-4CA6-837E-488AAD080DE2}"/>
            </c:ext>
          </c:extLst>
        </c:ser>
        <c:ser>
          <c:idx val="1"/>
          <c:order val="1"/>
          <c:tx>
            <c:strRef>
              <c:f>PERSONEL!$B$3</c:f>
              <c:strCache>
                <c:ptCount val="1"/>
                <c:pt idx="0">
                  <c:v>2024</c:v>
                </c:pt>
              </c:strCache>
            </c:strRef>
          </c:tx>
          <c:spPr>
            <a:solidFill>
              <a:schemeClr val="accent5">
                <a:tint val="77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PERSONEL!$C$1:$G$1</c:f>
              <c:strCache>
                <c:ptCount val="5"/>
                <c:pt idx="0">
                  <c:v>KADIN</c:v>
                </c:pt>
                <c:pt idx="1">
                  <c:v>ERKEK</c:v>
                </c:pt>
                <c:pt idx="2">
                  <c:v>STAJYER</c:v>
                </c:pt>
                <c:pt idx="3">
                  <c:v>ENGELLİ</c:v>
                </c:pt>
                <c:pt idx="4">
                  <c:v>EMEKLİ</c:v>
                </c:pt>
              </c:strCache>
            </c:strRef>
          </c:cat>
          <c:val>
            <c:numRef>
              <c:f>PERSONEL!$C$3:$G$3</c:f>
              <c:numCache>
                <c:formatCode>General</c:formatCode>
                <c:ptCount val="5"/>
                <c:pt idx="0">
                  <c:v>36</c:v>
                </c:pt>
                <c:pt idx="1">
                  <c:v>46</c:v>
                </c:pt>
                <c:pt idx="2">
                  <c:v>4</c:v>
                </c:pt>
                <c:pt idx="3">
                  <c:v>2</c:v>
                </c:pt>
                <c:pt idx="4">
                  <c:v>19</c:v>
                </c:pt>
              </c:numCache>
            </c:numRef>
          </c:val>
          <c:extLst>
            <c:ext xmlns:c16="http://schemas.microsoft.com/office/drawing/2014/chart" uri="{C3380CC4-5D6E-409C-BE32-E72D297353CC}">
              <c16:uniqueId val="{00000001-0D56-4CA6-837E-488AAD080DE2}"/>
            </c:ext>
          </c:extLst>
        </c:ser>
        <c:dLbls>
          <c:dLblPos val="outEnd"/>
          <c:showLegendKey val="0"/>
          <c:showVal val="1"/>
          <c:showCatName val="0"/>
          <c:showSerName val="0"/>
          <c:showPercent val="0"/>
          <c:showBubbleSize val="0"/>
        </c:dLbls>
        <c:gapWidth val="219"/>
        <c:overlap val="-27"/>
        <c:axId val="79043983"/>
        <c:axId val="79033999"/>
      </c:barChart>
      <c:catAx>
        <c:axId val="790439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79033999"/>
        <c:crosses val="autoZero"/>
        <c:auto val="1"/>
        <c:lblAlgn val="ctr"/>
        <c:lblOffset val="100"/>
        <c:noMultiLvlLbl val="0"/>
      </c:catAx>
      <c:valAx>
        <c:axId val="79033999"/>
        <c:scaling>
          <c:orientation val="minMax"/>
        </c:scaling>
        <c:delete val="1"/>
        <c:axPos val="l"/>
        <c:numFmt formatCode="General" sourceLinked="1"/>
        <c:majorTickMark val="out"/>
        <c:minorTickMark val="none"/>
        <c:tickLblPos val="nextTo"/>
        <c:crossAx val="7904398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EĞİTİM</a:t>
            </a:r>
            <a:r>
              <a:rPr lang="tr-TR" baseline="0"/>
              <a:t> DURUMU</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'PERSONEL EĞİTİM'!$H$3</c:f>
              <c:strCache>
                <c:ptCount val="1"/>
                <c:pt idx="0">
                  <c:v>2023</c:v>
                </c:pt>
              </c:strCache>
            </c:strRef>
          </c:tx>
          <c:spPr>
            <a:solidFill>
              <a:schemeClr val="accent5">
                <a:shade val="76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'PERSONEL EĞİTİM'!$I$2:$N$2</c:f>
              <c:strCache>
                <c:ptCount val="6"/>
                <c:pt idx="0">
                  <c:v>İLK</c:v>
                </c:pt>
                <c:pt idx="1">
                  <c:v>ORTA</c:v>
                </c:pt>
                <c:pt idx="2">
                  <c:v>LİSE</c:v>
                </c:pt>
                <c:pt idx="3">
                  <c:v>YÜKSEKOKUL</c:v>
                </c:pt>
                <c:pt idx="4">
                  <c:v>LİSANS</c:v>
                </c:pt>
                <c:pt idx="5">
                  <c:v>YÜKSEK LİSANS</c:v>
                </c:pt>
              </c:strCache>
            </c:strRef>
          </c:cat>
          <c:val>
            <c:numRef>
              <c:f>'PERSONEL EĞİTİM'!$I$3:$N$3</c:f>
              <c:numCache>
                <c:formatCode>General</c:formatCode>
                <c:ptCount val="6"/>
                <c:pt idx="0">
                  <c:v>18</c:v>
                </c:pt>
                <c:pt idx="1">
                  <c:v>10</c:v>
                </c:pt>
                <c:pt idx="2">
                  <c:v>31</c:v>
                </c:pt>
                <c:pt idx="3">
                  <c:v>9</c:v>
                </c:pt>
                <c:pt idx="4">
                  <c:v>12</c:v>
                </c:pt>
                <c:pt idx="5">
                  <c:v>1</c:v>
                </c:pt>
              </c:numCache>
            </c:numRef>
          </c:val>
          <c:extLst>
            <c:ext xmlns:c16="http://schemas.microsoft.com/office/drawing/2014/chart" uri="{C3380CC4-5D6E-409C-BE32-E72D297353CC}">
              <c16:uniqueId val="{00000000-541C-4733-B24F-F5EFD17B3DEA}"/>
            </c:ext>
          </c:extLst>
        </c:ser>
        <c:ser>
          <c:idx val="1"/>
          <c:order val="1"/>
          <c:tx>
            <c:strRef>
              <c:f>'PERSONEL EĞİTİM'!$H$4</c:f>
              <c:strCache>
                <c:ptCount val="1"/>
                <c:pt idx="0">
                  <c:v>2024</c:v>
                </c:pt>
              </c:strCache>
            </c:strRef>
          </c:tx>
          <c:spPr>
            <a:solidFill>
              <a:schemeClr val="accent5">
                <a:tint val="77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'PERSONEL EĞİTİM'!$I$2:$N$2</c:f>
              <c:strCache>
                <c:ptCount val="6"/>
                <c:pt idx="0">
                  <c:v>İLK</c:v>
                </c:pt>
                <c:pt idx="1">
                  <c:v>ORTA</c:v>
                </c:pt>
                <c:pt idx="2">
                  <c:v>LİSE</c:v>
                </c:pt>
                <c:pt idx="3">
                  <c:v>YÜKSEKOKUL</c:v>
                </c:pt>
                <c:pt idx="4">
                  <c:v>LİSANS</c:v>
                </c:pt>
                <c:pt idx="5">
                  <c:v>YÜKSEK LİSANS</c:v>
                </c:pt>
              </c:strCache>
            </c:strRef>
          </c:cat>
          <c:val>
            <c:numRef>
              <c:f>'PERSONEL EĞİTİM'!$I$4:$N$4</c:f>
              <c:numCache>
                <c:formatCode>General</c:formatCode>
                <c:ptCount val="6"/>
                <c:pt idx="0">
                  <c:v>19</c:v>
                </c:pt>
                <c:pt idx="1">
                  <c:v>7</c:v>
                </c:pt>
                <c:pt idx="2">
                  <c:v>33</c:v>
                </c:pt>
                <c:pt idx="3">
                  <c:v>7</c:v>
                </c:pt>
                <c:pt idx="4">
                  <c:v>16</c:v>
                </c:pt>
                <c:pt idx="5">
                  <c:v>0</c:v>
                </c:pt>
              </c:numCache>
            </c:numRef>
          </c:val>
          <c:extLst>
            <c:ext xmlns:c16="http://schemas.microsoft.com/office/drawing/2014/chart" uri="{C3380CC4-5D6E-409C-BE32-E72D297353CC}">
              <c16:uniqueId val="{00000001-541C-4733-B24F-F5EFD17B3DEA}"/>
            </c:ext>
          </c:extLst>
        </c:ser>
        <c:dLbls>
          <c:dLblPos val="outEnd"/>
          <c:showLegendKey val="0"/>
          <c:showVal val="1"/>
          <c:showCatName val="0"/>
          <c:showSerName val="0"/>
          <c:showPercent val="0"/>
          <c:showBubbleSize val="0"/>
        </c:dLbls>
        <c:gapWidth val="219"/>
        <c:overlap val="-27"/>
        <c:axId val="1304899359"/>
        <c:axId val="1304901023"/>
      </c:barChart>
      <c:catAx>
        <c:axId val="13048993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04901023"/>
        <c:crosses val="autoZero"/>
        <c:auto val="1"/>
        <c:lblAlgn val="ctr"/>
        <c:lblOffset val="100"/>
        <c:noMultiLvlLbl val="0"/>
      </c:catAx>
      <c:valAx>
        <c:axId val="1304901023"/>
        <c:scaling>
          <c:orientation val="minMax"/>
        </c:scaling>
        <c:delete val="1"/>
        <c:axPos val="l"/>
        <c:numFmt formatCode="General" sourceLinked="1"/>
        <c:majorTickMark val="out"/>
        <c:minorTickMark val="none"/>
        <c:tickLblPos val="nextTo"/>
        <c:crossAx val="13048993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PERSONEL İKAMET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'PERSONEL İKAMET'!$I$3</c:f>
              <c:strCache>
                <c:ptCount val="1"/>
                <c:pt idx="0">
                  <c:v>2023</c:v>
                </c:pt>
              </c:strCache>
            </c:strRef>
          </c:tx>
          <c:spPr>
            <a:solidFill>
              <a:schemeClr val="accent5">
                <a:shade val="76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'PERSONEL İKAMET'!$J$2:$S$2</c:f>
              <c:strCache>
                <c:ptCount val="10"/>
                <c:pt idx="0">
                  <c:v>AKYURT</c:v>
                </c:pt>
                <c:pt idx="1">
                  <c:v>ALTINDAĞ</c:v>
                </c:pt>
                <c:pt idx="2">
                  <c:v>ÇANKAYA</c:v>
                </c:pt>
                <c:pt idx="3">
                  <c:v>ETİMESGUT</c:v>
                </c:pt>
                <c:pt idx="4">
                  <c:v>GÖLBAŞI</c:v>
                </c:pt>
                <c:pt idx="5">
                  <c:v>KEÇİÖREN</c:v>
                </c:pt>
                <c:pt idx="6">
                  <c:v>MAMAK</c:v>
                </c:pt>
                <c:pt idx="7">
                  <c:v>PURSAKLAR</c:v>
                </c:pt>
                <c:pt idx="8">
                  <c:v>SİNCAN</c:v>
                </c:pt>
                <c:pt idx="9">
                  <c:v>YENİMAHALLE</c:v>
                </c:pt>
              </c:strCache>
            </c:strRef>
          </c:cat>
          <c:val>
            <c:numRef>
              <c:f>'PERSONEL İKAMET'!$J$3:$S$3</c:f>
              <c:numCache>
                <c:formatCode>General</c:formatCode>
                <c:ptCount val="10"/>
                <c:pt idx="0">
                  <c:v>1</c:v>
                </c:pt>
                <c:pt idx="1">
                  <c:v>8</c:v>
                </c:pt>
                <c:pt idx="2">
                  <c:v>10</c:v>
                </c:pt>
                <c:pt idx="3">
                  <c:v>6</c:v>
                </c:pt>
                <c:pt idx="4">
                  <c:v>1</c:v>
                </c:pt>
                <c:pt idx="5">
                  <c:v>21</c:v>
                </c:pt>
                <c:pt idx="6">
                  <c:v>20</c:v>
                </c:pt>
                <c:pt idx="7">
                  <c:v>4</c:v>
                </c:pt>
                <c:pt idx="8">
                  <c:v>6</c:v>
                </c:pt>
                <c:pt idx="9">
                  <c:v>4</c:v>
                </c:pt>
              </c:numCache>
            </c:numRef>
          </c:val>
          <c:extLst>
            <c:ext xmlns:c16="http://schemas.microsoft.com/office/drawing/2014/chart" uri="{C3380CC4-5D6E-409C-BE32-E72D297353CC}">
              <c16:uniqueId val="{00000000-642B-4D8A-A39C-F10D4B3437DD}"/>
            </c:ext>
          </c:extLst>
        </c:ser>
        <c:ser>
          <c:idx val="1"/>
          <c:order val="1"/>
          <c:tx>
            <c:strRef>
              <c:f>'PERSONEL İKAMET'!$I$4</c:f>
              <c:strCache>
                <c:ptCount val="1"/>
                <c:pt idx="0">
                  <c:v>2024</c:v>
                </c:pt>
              </c:strCache>
            </c:strRef>
          </c:tx>
          <c:spPr>
            <a:solidFill>
              <a:schemeClr val="accent5">
                <a:tint val="77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'PERSONEL İKAMET'!$J$2:$S$2</c:f>
              <c:strCache>
                <c:ptCount val="10"/>
                <c:pt idx="0">
                  <c:v>AKYURT</c:v>
                </c:pt>
                <c:pt idx="1">
                  <c:v>ALTINDAĞ</c:v>
                </c:pt>
                <c:pt idx="2">
                  <c:v>ÇANKAYA</c:v>
                </c:pt>
                <c:pt idx="3">
                  <c:v>ETİMESGUT</c:v>
                </c:pt>
                <c:pt idx="4">
                  <c:v>GÖLBAŞI</c:v>
                </c:pt>
                <c:pt idx="5">
                  <c:v>KEÇİÖREN</c:v>
                </c:pt>
                <c:pt idx="6">
                  <c:v>MAMAK</c:v>
                </c:pt>
                <c:pt idx="7">
                  <c:v>PURSAKLAR</c:v>
                </c:pt>
                <c:pt idx="8">
                  <c:v>SİNCAN</c:v>
                </c:pt>
                <c:pt idx="9">
                  <c:v>YENİMAHALLE</c:v>
                </c:pt>
              </c:strCache>
            </c:strRef>
          </c:cat>
          <c:val>
            <c:numRef>
              <c:f>'PERSONEL İKAMET'!$J$4:$S$4</c:f>
              <c:numCache>
                <c:formatCode>General</c:formatCode>
                <c:ptCount val="10"/>
                <c:pt idx="0">
                  <c:v>0</c:v>
                </c:pt>
                <c:pt idx="1">
                  <c:v>7</c:v>
                </c:pt>
                <c:pt idx="2">
                  <c:v>13</c:v>
                </c:pt>
                <c:pt idx="3">
                  <c:v>5</c:v>
                </c:pt>
                <c:pt idx="4">
                  <c:v>3</c:v>
                </c:pt>
                <c:pt idx="5">
                  <c:v>20</c:v>
                </c:pt>
                <c:pt idx="6">
                  <c:v>21</c:v>
                </c:pt>
                <c:pt idx="7">
                  <c:v>4</c:v>
                </c:pt>
                <c:pt idx="8">
                  <c:v>4</c:v>
                </c:pt>
                <c:pt idx="9">
                  <c:v>5</c:v>
                </c:pt>
              </c:numCache>
            </c:numRef>
          </c:val>
          <c:extLst>
            <c:ext xmlns:c16="http://schemas.microsoft.com/office/drawing/2014/chart" uri="{C3380CC4-5D6E-409C-BE32-E72D297353CC}">
              <c16:uniqueId val="{00000001-642B-4D8A-A39C-F10D4B3437DD}"/>
            </c:ext>
          </c:extLst>
        </c:ser>
        <c:dLbls>
          <c:dLblPos val="outEnd"/>
          <c:showLegendKey val="0"/>
          <c:showVal val="1"/>
          <c:showCatName val="0"/>
          <c:showSerName val="0"/>
          <c:showPercent val="0"/>
          <c:showBubbleSize val="0"/>
        </c:dLbls>
        <c:gapWidth val="219"/>
        <c:overlap val="-27"/>
        <c:axId val="1667969247"/>
        <c:axId val="1667976319"/>
      </c:barChart>
      <c:catAx>
        <c:axId val="1667969247"/>
        <c:scaling>
          <c:orientation val="minMax"/>
        </c:scaling>
        <c:delete val="0"/>
        <c:axPos val="b"/>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667976319"/>
        <c:crosses val="autoZero"/>
        <c:auto val="1"/>
        <c:lblAlgn val="ctr"/>
        <c:lblOffset val="100"/>
        <c:noMultiLvlLbl val="0"/>
      </c:catAx>
      <c:valAx>
        <c:axId val="1667976319"/>
        <c:scaling>
          <c:orientation val="minMax"/>
        </c:scaling>
        <c:delete val="1"/>
        <c:axPos val="l"/>
        <c:numFmt formatCode="General" sourceLinked="1"/>
        <c:majorTickMark val="out"/>
        <c:minorTickMark val="none"/>
        <c:tickLblPos val="nextTo"/>
        <c:crossAx val="166796924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tr-TR"/>
              <a:t>STAJYER</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PERSONEL!$C$39</c:f>
              <c:strCache>
                <c:ptCount val="1"/>
                <c:pt idx="0">
                  <c:v>2023</c:v>
                </c:pt>
              </c:strCache>
            </c:strRef>
          </c:tx>
          <c:spPr>
            <a:gradFill rotWithShape="1">
              <a:gsLst>
                <a:gs pos="0">
                  <a:schemeClr val="accent5">
                    <a:shade val="76000"/>
                    <a:satMod val="103000"/>
                    <a:lumMod val="102000"/>
                    <a:tint val="94000"/>
                  </a:schemeClr>
                </a:gs>
                <a:gs pos="50000">
                  <a:schemeClr val="accent5">
                    <a:shade val="76000"/>
                    <a:satMod val="110000"/>
                    <a:lumMod val="100000"/>
                    <a:shade val="100000"/>
                  </a:schemeClr>
                </a:gs>
                <a:gs pos="100000">
                  <a:schemeClr val="accent5">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PERSONEL!$B$40</c:f>
              <c:strCache>
                <c:ptCount val="1"/>
                <c:pt idx="0">
                  <c:v>STAJYER</c:v>
                </c:pt>
              </c:strCache>
            </c:strRef>
          </c:cat>
          <c:val>
            <c:numRef>
              <c:f>PERSONEL!$C$40</c:f>
              <c:numCache>
                <c:formatCode>General</c:formatCode>
                <c:ptCount val="1"/>
                <c:pt idx="0">
                  <c:v>6</c:v>
                </c:pt>
              </c:numCache>
            </c:numRef>
          </c:val>
          <c:extLst>
            <c:ext xmlns:c16="http://schemas.microsoft.com/office/drawing/2014/chart" uri="{C3380CC4-5D6E-409C-BE32-E72D297353CC}">
              <c16:uniqueId val="{00000000-48BC-42BE-9C6C-861BB4B7DD26}"/>
            </c:ext>
          </c:extLst>
        </c:ser>
        <c:ser>
          <c:idx val="1"/>
          <c:order val="1"/>
          <c:tx>
            <c:strRef>
              <c:f>PERSONEL!$D$39</c:f>
              <c:strCache>
                <c:ptCount val="1"/>
                <c:pt idx="0">
                  <c:v>2024</c:v>
                </c:pt>
              </c:strCache>
            </c:strRef>
          </c:tx>
          <c:spPr>
            <a:gradFill rotWithShape="1">
              <a:gsLst>
                <a:gs pos="0">
                  <a:schemeClr val="accent5">
                    <a:tint val="77000"/>
                    <a:satMod val="103000"/>
                    <a:lumMod val="102000"/>
                    <a:tint val="94000"/>
                  </a:schemeClr>
                </a:gs>
                <a:gs pos="50000">
                  <a:schemeClr val="accent5">
                    <a:tint val="77000"/>
                    <a:satMod val="110000"/>
                    <a:lumMod val="100000"/>
                    <a:shade val="100000"/>
                  </a:schemeClr>
                </a:gs>
                <a:gs pos="100000">
                  <a:schemeClr val="accent5">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PERSONEL!$B$40</c:f>
              <c:strCache>
                <c:ptCount val="1"/>
                <c:pt idx="0">
                  <c:v>STAJYER</c:v>
                </c:pt>
              </c:strCache>
            </c:strRef>
          </c:cat>
          <c:val>
            <c:numRef>
              <c:f>PERSONEL!$D$40</c:f>
              <c:numCache>
                <c:formatCode>General</c:formatCode>
                <c:ptCount val="1"/>
                <c:pt idx="0">
                  <c:v>7</c:v>
                </c:pt>
              </c:numCache>
            </c:numRef>
          </c:val>
          <c:extLst>
            <c:ext xmlns:c16="http://schemas.microsoft.com/office/drawing/2014/chart" uri="{C3380CC4-5D6E-409C-BE32-E72D297353CC}">
              <c16:uniqueId val="{00000001-48BC-42BE-9C6C-861BB4B7DD26}"/>
            </c:ext>
          </c:extLst>
        </c:ser>
        <c:dLbls>
          <c:dLblPos val="outEnd"/>
          <c:showLegendKey val="0"/>
          <c:showVal val="1"/>
          <c:showCatName val="0"/>
          <c:showSerName val="0"/>
          <c:showPercent val="0"/>
          <c:showBubbleSize val="0"/>
        </c:dLbls>
        <c:gapWidth val="100"/>
        <c:overlap val="-24"/>
        <c:axId val="1442425216"/>
        <c:axId val="1442423552"/>
      </c:barChart>
      <c:catAx>
        <c:axId val="14424252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442423552"/>
        <c:crosses val="autoZero"/>
        <c:auto val="1"/>
        <c:lblAlgn val="ctr"/>
        <c:lblOffset val="100"/>
        <c:noMultiLvlLbl val="0"/>
      </c:catAx>
      <c:valAx>
        <c:axId val="1442423552"/>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442425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PERSONEL!$B$20</c:f>
              <c:strCache>
                <c:ptCount val="1"/>
                <c:pt idx="0">
                  <c:v>2023</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PERSONEL!$C$19</c:f>
              <c:strCache>
                <c:ptCount val="1"/>
                <c:pt idx="0">
                  <c:v>KADIN</c:v>
                </c:pt>
              </c:strCache>
            </c:strRef>
          </c:cat>
          <c:val>
            <c:numRef>
              <c:f>PERSONEL!$C$20</c:f>
              <c:numCache>
                <c:formatCode>General</c:formatCode>
                <c:ptCount val="1"/>
                <c:pt idx="0">
                  <c:v>4</c:v>
                </c:pt>
              </c:numCache>
            </c:numRef>
          </c:val>
          <c:extLst>
            <c:ext xmlns:c16="http://schemas.microsoft.com/office/drawing/2014/chart" uri="{C3380CC4-5D6E-409C-BE32-E72D297353CC}">
              <c16:uniqueId val="{00000000-AAA4-41CA-B14C-83C6688B9790}"/>
            </c:ext>
          </c:extLst>
        </c:ser>
        <c:ser>
          <c:idx val="1"/>
          <c:order val="1"/>
          <c:tx>
            <c:strRef>
              <c:f>PERSONEL!$B$21</c:f>
              <c:strCache>
                <c:ptCount val="1"/>
                <c:pt idx="0">
                  <c:v>2024</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PERSONEL!$C$19</c:f>
              <c:strCache>
                <c:ptCount val="1"/>
                <c:pt idx="0">
                  <c:v>KADIN</c:v>
                </c:pt>
              </c:strCache>
            </c:strRef>
          </c:cat>
          <c:val>
            <c:numRef>
              <c:f>PERSONEL!$C$21</c:f>
              <c:numCache>
                <c:formatCode>General</c:formatCode>
                <c:ptCount val="1"/>
                <c:pt idx="0">
                  <c:v>7</c:v>
                </c:pt>
              </c:numCache>
            </c:numRef>
          </c:val>
          <c:extLst>
            <c:ext xmlns:c16="http://schemas.microsoft.com/office/drawing/2014/chart" uri="{C3380CC4-5D6E-409C-BE32-E72D297353CC}">
              <c16:uniqueId val="{00000001-AAA4-41CA-B14C-83C6688B9790}"/>
            </c:ext>
          </c:extLst>
        </c:ser>
        <c:dLbls>
          <c:dLblPos val="outEnd"/>
          <c:showLegendKey val="0"/>
          <c:showVal val="1"/>
          <c:showCatName val="0"/>
          <c:showSerName val="0"/>
          <c:showPercent val="0"/>
          <c:showBubbleSize val="0"/>
        </c:dLbls>
        <c:gapWidth val="219"/>
        <c:overlap val="-27"/>
        <c:axId val="555944271"/>
        <c:axId val="555965487"/>
      </c:barChart>
      <c:catAx>
        <c:axId val="555944271"/>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a:t>KADIN</a:t>
                </a:r>
                <a:r>
                  <a:rPr lang="tr-TR" baseline="0"/>
                  <a:t> YÖNETİCİ</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title>
        <c:numFmt formatCode="General" sourceLinked="1"/>
        <c:majorTickMark val="out"/>
        <c:minorTickMark val="none"/>
        <c:tickLblPos val="nextTo"/>
        <c:crossAx val="555965487"/>
        <c:crosses val="autoZero"/>
        <c:auto val="1"/>
        <c:lblAlgn val="ctr"/>
        <c:lblOffset val="100"/>
        <c:noMultiLvlLbl val="0"/>
      </c:catAx>
      <c:valAx>
        <c:axId val="555965487"/>
        <c:scaling>
          <c:orientation val="minMax"/>
        </c:scaling>
        <c:delete val="1"/>
        <c:axPos val="l"/>
        <c:numFmt formatCode="General" sourceLinked="1"/>
        <c:majorTickMark val="out"/>
        <c:minorTickMark val="none"/>
        <c:tickLblPos val="nextTo"/>
        <c:crossAx val="555944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PERSONEL</a:t>
            </a:r>
            <a:r>
              <a:rPr lang="tr-TR" baseline="0"/>
              <a:t> İSTEK VE ŞİKAYETLERİ</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Sayfa1!$D$5</c:f>
              <c:strCache>
                <c:ptCount val="1"/>
                <c:pt idx="0">
                  <c:v>2023 ŞİKAYETLER</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Sayfa1!$E$4:$H$4</c:f>
              <c:strCache>
                <c:ptCount val="4"/>
                <c:pt idx="0">
                  <c:v>PERSONEL KIYAFETLERİ</c:v>
                </c:pt>
                <c:pt idx="1">
                  <c:v>PERSONEL YEMEKLERİ</c:v>
                </c:pt>
                <c:pt idx="2">
                  <c:v>PERSONEL SOYUNMA ODALARI</c:v>
                </c:pt>
                <c:pt idx="3">
                  <c:v>MAAŞ</c:v>
                </c:pt>
              </c:strCache>
            </c:strRef>
          </c:cat>
          <c:val>
            <c:numRef>
              <c:f>Sayfa1!$E$5:$H$5</c:f>
              <c:numCache>
                <c:formatCode>General</c:formatCode>
                <c:ptCount val="4"/>
                <c:pt idx="0">
                  <c:v>3</c:v>
                </c:pt>
                <c:pt idx="1">
                  <c:v>10</c:v>
                </c:pt>
                <c:pt idx="2">
                  <c:v>4</c:v>
                </c:pt>
                <c:pt idx="3">
                  <c:v>11</c:v>
                </c:pt>
              </c:numCache>
            </c:numRef>
          </c:val>
          <c:extLst>
            <c:ext xmlns:c16="http://schemas.microsoft.com/office/drawing/2014/chart" uri="{C3380CC4-5D6E-409C-BE32-E72D297353CC}">
              <c16:uniqueId val="{00000000-E333-4E96-BC06-4177BC46997B}"/>
            </c:ext>
          </c:extLst>
        </c:ser>
        <c:ser>
          <c:idx val="1"/>
          <c:order val="1"/>
          <c:tx>
            <c:strRef>
              <c:f>Sayfa1!$D$6</c:f>
              <c:strCache>
                <c:ptCount val="1"/>
                <c:pt idx="0">
                  <c:v>2024 ŞİKAYETLER</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Sayfa1!$E$4:$H$4</c:f>
              <c:strCache>
                <c:ptCount val="4"/>
                <c:pt idx="0">
                  <c:v>PERSONEL KIYAFETLERİ</c:v>
                </c:pt>
                <c:pt idx="1">
                  <c:v>PERSONEL YEMEKLERİ</c:v>
                </c:pt>
                <c:pt idx="2">
                  <c:v>PERSONEL SOYUNMA ODALARI</c:v>
                </c:pt>
                <c:pt idx="3">
                  <c:v>MAAŞ</c:v>
                </c:pt>
              </c:strCache>
            </c:strRef>
          </c:cat>
          <c:val>
            <c:numRef>
              <c:f>Sayfa1!$E$6:$H$6</c:f>
              <c:numCache>
                <c:formatCode>General</c:formatCode>
                <c:ptCount val="4"/>
                <c:pt idx="0">
                  <c:v>6</c:v>
                </c:pt>
                <c:pt idx="1">
                  <c:v>4</c:v>
                </c:pt>
                <c:pt idx="2">
                  <c:v>1</c:v>
                </c:pt>
                <c:pt idx="3">
                  <c:v>8</c:v>
                </c:pt>
              </c:numCache>
            </c:numRef>
          </c:val>
          <c:extLst>
            <c:ext xmlns:c16="http://schemas.microsoft.com/office/drawing/2014/chart" uri="{C3380CC4-5D6E-409C-BE32-E72D297353CC}">
              <c16:uniqueId val="{00000001-E333-4E96-BC06-4177BC46997B}"/>
            </c:ext>
          </c:extLst>
        </c:ser>
        <c:dLbls>
          <c:dLblPos val="outEnd"/>
          <c:showLegendKey val="0"/>
          <c:showVal val="1"/>
          <c:showCatName val="0"/>
          <c:showSerName val="0"/>
          <c:showPercent val="0"/>
          <c:showBubbleSize val="0"/>
        </c:dLbls>
        <c:gapWidth val="219"/>
        <c:overlap val="-27"/>
        <c:axId val="1470903104"/>
        <c:axId val="1470896032"/>
      </c:barChart>
      <c:catAx>
        <c:axId val="1470903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70896032"/>
        <c:crosses val="autoZero"/>
        <c:auto val="1"/>
        <c:lblAlgn val="ctr"/>
        <c:lblOffset val="100"/>
        <c:noMultiLvlLbl val="0"/>
      </c:catAx>
      <c:valAx>
        <c:axId val="1470896032"/>
        <c:scaling>
          <c:orientation val="minMax"/>
        </c:scaling>
        <c:delete val="1"/>
        <c:axPos val="l"/>
        <c:numFmt formatCode="General" sourceLinked="1"/>
        <c:majorTickMark val="out"/>
        <c:minorTickMark val="none"/>
        <c:tickLblPos val="nextTo"/>
        <c:crossAx val="14709031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tr-TR" sz="1800" b="0" i="0" baseline="0">
                <a:effectLst/>
              </a:rPr>
              <a:t>2023-2024 Su Tüketimi Kıyaslama (m3)</a:t>
            </a:r>
            <a:endParaRPr lang="tr-TR">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tr-T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tr-TR"/>
        </a:p>
      </c:txPr>
    </c:title>
    <c:autoTitleDeleted val="0"/>
    <c:plotArea>
      <c:layout/>
      <c:barChart>
        <c:barDir val="col"/>
        <c:grouping val="clustered"/>
        <c:varyColors val="0"/>
        <c:ser>
          <c:idx val="0"/>
          <c:order val="0"/>
          <c:tx>
            <c:strRef>
              <c:f>SU!$A$51</c:f>
              <c:strCache>
                <c:ptCount val="1"/>
                <c:pt idx="0">
                  <c:v>2023</c:v>
                </c:pt>
              </c:strCache>
            </c:strRef>
          </c:tx>
          <c:spPr>
            <a:solidFill>
              <a:schemeClr val="accent1"/>
            </a:solidFill>
            <a:ln>
              <a:noFill/>
            </a:ln>
            <a:effectLst/>
          </c:spPr>
          <c:invertIfNegative val="0"/>
          <c:cat>
            <c:strRef>
              <c:f>SU!$B$50:$M$50</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SU!$B$51:$M$51</c:f>
              <c:numCache>
                <c:formatCode>General</c:formatCode>
                <c:ptCount val="12"/>
                <c:pt idx="0">
                  <c:v>1056.99</c:v>
                </c:pt>
                <c:pt idx="1">
                  <c:v>874.73</c:v>
                </c:pt>
                <c:pt idx="2">
                  <c:v>1001.37</c:v>
                </c:pt>
                <c:pt idx="3">
                  <c:v>784.55</c:v>
                </c:pt>
                <c:pt idx="4">
                  <c:v>1080</c:v>
                </c:pt>
                <c:pt idx="5">
                  <c:v>1207</c:v>
                </c:pt>
                <c:pt idx="6">
                  <c:v>726</c:v>
                </c:pt>
                <c:pt idx="7">
                  <c:v>903</c:v>
                </c:pt>
                <c:pt idx="8">
                  <c:v>1572</c:v>
                </c:pt>
                <c:pt idx="9">
                  <c:v>952.77</c:v>
                </c:pt>
                <c:pt idx="10">
                  <c:v>1121.5</c:v>
                </c:pt>
                <c:pt idx="11">
                  <c:v>999</c:v>
                </c:pt>
              </c:numCache>
            </c:numRef>
          </c:val>
          <c:extLst>
            <c:ext xmlns:c16="http://schemas.microsoft.com/office/drawing/2014/chart" uri="{C3380CC4-5D6E-409C-BE32-E72D297353CC}">
              <c16:uniqueId val="{00000000-0804-439F-876B-50B862866D7D}"/>
            </c:ext>
          </c:extLst>
        </c:ser>
        <c:ser>
          <c:idx val="1"/>
          <c:order val="1"/>
          <c:tx>
            <c:strRef>
              <c:f>SU!$A$52</c:f>
              <c:strCache>
                <c:ptCount val="1"/>
                <c:pt idx="0">
                  <c:v>2024</c:v>
                </c:pt>
              </c:strCache>
            </c:strRef>
          </c:tx>
          <c:spPr>
            <a:solidFill>
              <a:srgbClr val="C00000"/>
            </a:solidFill>
            <a:ln>
              <a:noFill/>
            </a:ln>
            <a:effectLst/>
          </c:spPr>
          <c:invertIfNegative val="0"/>
          <c:cat>
            <c:strRef>
              <c:f>SU!$B$50:$M$50</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SU!$B$52:$M$52</c:f>
              <c:numCache>
                <c:formatCode>General</c:formatCode>
                <c:ptCount val="12"/>
                <c:pt idx="0">
                  <c:v>539.37</c:v>
                </c:pt>
                <c:pt idx="1">
                  <c:v>884.63</c:v>
                </c:pt>
                <c:pt idx="2">
                  <c:v>1010.91</c:v>
                </c:pt>
                <c:pt idx="3">
                  <c:v>885.98</c:v>
                </c:pt>
                <c:pt idx="4">
                  <c:v>1270.8</c:v>
                </c:pt>
                <c:pt idx="5">
                  <c:v>921.04</c:v>
                </c:pt>
                <c:pt idx="6">
                  <c:v>1052.9000000000001</c:v>
                </c:pt>
                <c:pt idx="7">
                  <c:v>1106.74</c:v>
                </c:pt>
                <c:pt idx="8">
                  <c:v>914.22</c:v>
                </c:pt>
                <c:pt idx="9">
                  <c:v>1182</c:v>
                </c:pt>
                <c:pt idx="10">
                  <c:v>1274.82</c:v>
                </c:pt>
                <c:pt idx="11">
                  <c:v>1474.1</c:v>
                </c:pt>
              </c:numCache>
            </c:numRef>
          </c:val>
          <c:extLst>
            <c:ext xmlns:c16="http://schemas.microsoft.com/office/drawing/2014/chart" uri="{C3380CC4-5D6E-409C-BE32-E72D297353CC}">
              <c16:uniqueId val="{00000001-0804-439F-876B-50B862866D7D}"/>
            </c:ext>
          </c:extLst>
        </c:ser>
        <c:dLbls>
          <c:showLegendKey val="0"/>
          <c:showVal val="0"/>
          <c:showCatName val="0"/>
          <c:showSerName val="0"/>
          <c:showPercent val="0"/>
          <c:showBubbleSize val="0"/>
        </c:dLbls>
        <c:gapWidth val="219"/>
        <c:overlap val="-27"/>
        <c:axId val="575310056"/>
        <c:axId val="575300872"/>
      </c:barChart>
      <c:catAx>
        <c:axId val="575310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575300872"/>
        <c:crosses val="autoZero"/>
        <c:auto val="1"/>
        <c:lblAlgn val="ctr"/>
        <c:lblOffset val="100"/>
        <c:noMultiLvlLbl val="0"/>
      </c:catAx>
      <c:valAx>
        <c:axId val="575300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5753100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ORTALAMA</a:t>
            </a:r>
            <a:r>
              <a:rPr lang="tr-TR" baseline="0"/>
              <a:t> ÜCRETİN ASGARİ ÜCRETE ORANI</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'MAAŞ ORAN'!$B$3</c:f>
              <c:strCache>
                <c:ptCount val="1"/>
                <c:pt idx="0">
                  <c:v>2023</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'MAAŞ ORAN'!$C$3</c:f>
              <c:numCache>
                <c:formatCode>0%</c:formatCode>
                <c:ptCount val="1"/>
                <c:pt idx="0">
                  <c:v>0.24</c:v>
                </c:pt>
              </c:numCache>
            </c:numRef>
          </c:val>
          <c:extLst>
            <c:ext xmlns:c16="http://schemas.microsoft.com/office/drawing/2014/chart" uri="{C3380CC4-5D6E-409C-BE32-E72D297353CC}">
              <c16:uniqueId val="{00000000-C536-4E6D-BC2E-D21017711754}"/>
            </c:ext>
          </c:extLst>
        </c:ser>
        <c:ser>
          <c:idx val="1"/>
          <c:order val="1"/>
          <c:tx>
            <c:strRef>
              <c:f>'MAAŞ ORAN'!$B$4</c:f>
              <c:strCache>
                <c:ptCount val="1"/>
                <c:pt idx="0">
                  <c:v>2024</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'MAAŞ ORAN'!$C$4</c:f>
              <c:numCache>
                <c:formatCode>0%</c:formatCode>
                <c:ptCount val="1"/>
                <c:pt idx="0">
                  <c:v>0.35</c:v>
                </c:pt>
              </c:numCache>
            </c:numRef>
          </c:val>
          <c:extLst>
            <c:ext xmlns:c16="http://schemas.microsoft.com/office/drawing/2014/chart" uri="{C3380CC4-5D6E-409C-BE32-E72D297353CC}">
              <c16:uniqueId val="{00000001-C536-4E6D-BC2E-D21017711754}"/>
            </c:ext>
          </c:extLst>
        </c:ser>
        <c:dLbls>
          <c:dLblPos val="outEnd"/>
          <c:showLegendKey val="0"/>
          <c:showVal val="1"/>
          <c:showCatName val="0"/>
          <c:showSerName val="0"/>
          <c:showPercent val="0"/>
          <c:showBubbleSize val="0"/>
        </c:dLbls>
        <c:gapWidth val="219"/>
        <c:overlap val="-27"/>
        <c:axId val="1323322912"/>
        <c:axId val="1323327072"/>
      </c:barChart>
      <c:catAx>
        <c:axId val="1323322912"/>
        <c:scaling>
          <c:orientation val="minMax"/>
        </c:scaling>
        <c:delete val="1"/>
        <c:axPos val="b"/>
        <c:numFmt formatCode="General" sourceLinked="1"/>
        <c:majorTickMark val="out"/>
        <c:minorTickMark val="none"/>
        <c:tickLblPos val="nextTo"/>
        <c:crossAx val="1323327072"/>
        <c:crosses val="autoZero"/>
        <c:auto val="1"/>
        <c:lblAlgn val="ctr"/>
        <c:lblOffset val="100"/>
        <c:noMultiLvlLbl val="0"/>
      </c:catAx>
      <c:valAx>
        <c:axId val="1323327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23322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202</a:t>
            </a:r>
            <a:r>
              <a:rPr lang="tr-TR"/>
              <a:t>3 2024 Yılları Toplam Su Tüketimi Karşılaştırma (m3)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SU!$A$133:$A$134</c:f>
              <c:numCache>
                <c:formatCode>General</c:formatCode>
                <c:ptCount val="2"/>
                <c:pt idx="0">
                  <c:v>2023</c:v>
                </c:pt>
                <c:pt idx="1">
                  <c:v>2024</c:v>
                </c:pt>
              </c:numCache>
            </c:numRef>
          </c:cat>
          <c:val>
            <c:numRef>
              <c:f>SU!$B$133:$B$134</c:f>
              <c:numCache>
                <c:formatCode>#,##0.00</c:formatCode>
                <c:ptCount val="2"/>
                <c:pt idx="0">
                  <c:v>12517.51</c:v>
                </c:pt>
                <c:pt idx="1">
                  <c:v>12271.91</c:v>
                </c:pt>
              </c:numCache>
            </c:numRef>
          </c:val>
          <c:extLst>
            <c:ext xmlns:c16="http://schemas.microsoft.com/office/drawing/2014/chart" uri="{C3380CC4-5D6E-409C-BE32-E72D297353CC}">
              <c16:uniqueId val="{00000000-8387-4769-8DBF-20B24D984ACA}"/>
            </c:ext>
          </c:extLst>
        </c:ser>
        <c:dLbls>
          <c:dLblPos val="inEnd"/>
          <c:showLegendKey val="0"/>
          <c:showVal val="1"/>
          <c:showCatName val="0"/>
          <c:showSerName val="0"/>
          <c:showPercent val="0"/>
          <c:showBubbleSize val="0"/>
        </c:dLbls>
        <c:gapWidth val="219"/>
        <c:overlap val="-27"/>
        <c:axId val="1594191296"/>
        <c:axId val="1594200448"/>
      </c:barChart>
      <c:catAx>
        <c:axId val="159419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594200448"/>
        <c:crosses val="autoZero"/>
        <c:auto val="1"/>
        <c:lblAlgn val="ctr"/>
        <c:lblOffset val="100"/>
        <c:noMultiLvlLbl val="0"/>
      </c:catAx>
      <c:valAx>
        <c:axId val="1594200448"/>
        <c:scaling>
          <c:orientation val="minMax"/>
          <c:max val="13000"/>
          <c:min val="10000"/>
        </c:scaling>
        <c:delete val="0"/>
        <c:axPos val="l"/>
        <c:majorGridlines>
          <c:spPr>
            <a:ln w="9525" cap="flat" cmpd="sng" algn="ctr">
              <a:solidFill>
                <a:schemeClr val="accent3">
                  <a:lumMod val="20000"/>
                  <a:lumOff val="8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594191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400" b="0" i="0" u="none" strike="noStrike" baseline="0">
                <a:effectLst/>
              </a:rPr>
              <a:t>2023-2024 yılları Kişi Başı (PP) Su Tüketimi (m3)</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SU!$A$87</c:f>
              <c:strCache>
                <c:ptCount val="1"/>
                <c:pt idx="0">
                  <c:v>2023</c:v>
                </c:pt>
              </c:strCache>
            </c:strRef>
          </c:tx>
          <c:spPr>
            <a:solidFill>
              <a:schemeClr val="accent1"/>
            </a:solidFill>
            <a:ln>
              <a:noFill/>
            </a:ln>
            <a:effectLst/>
          </c:spPr>
          <c:invertIfNegative val="0"/>
          <c:cat>
            <c:strRef>
              <c:f>SU!$B$86:$M$86</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SU!$B$87:$M$87</c:f>
              <c:numCache>
                <c:formatCode>0.00</c:formatCode>
                <c:ptCount val="12"/>
                <c:pt idx="0">
                  <c:v>0.30628513474355262</c:v>
                </c:pt>
                <c:pt idx="1">
                  <c:v>0.25391291727140786</c:v>
                </c:pt>
                <c:pt idx="2">
                  <c:v>0.22799863387978142</c:v>
                </c:pt>
                <c:pt idx="3">
                  <c:v>0.1727322765301629</c:v>
                </c:pt>
                <c:pt idx="4">
                  <c:v>0.24782010096374485</c:v>
                </c:pt>
                <c:pt idx="5">
                  <c:v>0.30403022670025187</c:v>
                </c:pt>
                <c:pt idx="6">
                  <c:v>0.15153412648716344</c:v>
                </c:pt>
                <c:pt idx="7">
                  <c:v>0.1799163179916318</c:v>
                </c:pt>
                <c:pt idx="8">
                  <c:v>0.32459219492050384</c:v>
                </c:pt>
                <c:pt idx="9">
                  <c:v>0.17732551647124511</c:v>
                </c:pt>
                <c:pt idx="10">
                  <c:v>0.22529128163921253</c:v>
                </c:pt>
                <c:pt idx="11">
                  <c:v>0.23221757322175732</c:v>
                </c:pt>
              </c:numCache>
            </c:numRef>
          </c:val>
          <c:extLst>
            <c:ext xmlns:c16="http://schemas.microsoft.com/office/drawing/2014/chart" uri="{C3380CC4-5D6E-409C-BE32-E72D297353CC}">
              <c16:uniqueId val="{00000000-A72E-490B-B77D-AC486F99EFED}"/>
            </c:ext>
          </c:extLst>
        </c:ser>
        <c:ser>
          <c:idx val="1"/>
          <c:order val="1"/>
          <c:tx>
            <c:strRef>
              <c:f>SU!$A$88</c:f>
              <c:strCache>
                <c:ptCount val="1"/>
                <c:pt idx="0">
                  <c:v>2024</c:v>
                </c:pt>
              </c:strCache>
            </c:strRef>
          </c:tx>
          <c:spPr>
            <a:solidFill>
              <a:srgbClr val="C00000"/>
            </a:solidFill>
            <a:ln>
              <a:noFill/>
            </a:ln>
            <a:effectLst/>
          </c:spPr>
          <c:invertIfNegative val="0"/>
          <c:cat>
            <c:strRef>
              <c:f>SU!$B$86:$M$86</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SU!$B$88:$M$88</c:f>
              <c:numCache>
                <c:formatCode>0.00</c:formatCode>
                <c:ptCount val="12"/>
                <c:pt idx="0">
                  <c:v>0.1473688524590164</c:v>
                </c:pt>
                <c:pt idx="1">
                  <c:v>0.24437292817679557</c:v>
                </c:pt>
                <c:pt idx="2">
                  <c:v>0.24394546332046332</c:v>
                </c:pt>
                <c:pt idx="3">
                  <c:v>0.18423372842586816</c:v>
                </c:pt>
                <c:pt idx="4">
                  <c:v>0.2464701318851823</c:v>
                </c:pt>
                <c:pt idx="5">
                  <c:v>0.20852162100973512</c:v>
                </c:pt>
                <c:pt idx="6">
                  <c:v>0.20468506998444791</c:v>
                </c:pt>
                <c:pt idx="7">
                  <c:v>0.20140855323020929</c:v>
                </c:pt>
                <c:pt idx="8">
                  <c:v>0.18096199524940618</c:v>
                </c:pt>
                <c:pt idx="9">
                  <c:v>0.20344234079173837</c:v>
                </c:pt>
                <c:pt idx="10">
                  <c:v>0.26553218079566754</c:v>
                </c:pt>
                <c:pt idx="11">
                  <c:v>0.32426308842938845</c:v>
                </c:pt>
              </c:numCache>
            </c:numRef>
          </c:val>
          <c:extLst>
            <c:ext xmlns:c16="http://schemas.microsoft.com/office/drawing/2014/chart" uri="{C3380CC4-5D6E-409C-BE32-E72D297353CC}">
              <c16:uniqueId val="{00000001-A72E-490B-B77D-AC486F99EFED}"/>
            </c:ext>
          </c:extLst>
        </c:ser>
        <c:dLbls>
          <c:showLegendKey val="0"/>
          <c:showVal val="0"/>
          <c:showCatName val="0"/>
          <c:showSerName val="0"/>
          <c:showPercent val="0"/>
          <c:showBubbleSize val="0"/>
        </c:dLbls>
        <c:gapWidth val="219"/>
        <c:overlap val="-27"/>
        <c:axId val="473480312"/>
        <c:axId val="473481296"/>
      </c:barChart>
      <c:catAx>
        <c:axId val="473480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73481296"/>
        <c:crosses val="autoZero"/>
        <c:auto val="1"/>
        <c:lblAlgn val="ctr"/>
        <c:lblOffset val="100"/>
        <c:noMultiLvlLbl val="0"/>
      </c:catAx>
      <c:valAx>
        <c:axId val="4734812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734803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tr-TR"/>
              <a:t>Kişi Başı Su Tüketimi Yıl Ortalaması (m3)</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tr-TR"/>
        </a:p>
      </c:txPr>
    </c:title>
    <c:autoTitleDeleted val="0"/>
    <c:plotArea>
      <c:layout/>
      <c:barChart>
        <c:barDir val="col"/>
        <c:grouping val="clustered"/>
        <c:varyColors val="0"/>
        <c:ser>
          <c:idx val="0"/>
          <c:order val="0"/>
          <c:tx>
            <c:strRef>
              <c:f>SU!$B$111</c:f>
              <c:strCache>
                <c:ptCount val="1"/>
                <c:pt idx="0">
                  <c:v>M3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7770-4EAD-AD31-4A19D42CB2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SU!$A$112:$A$113</c:f>
              <c:numCache>
                <c:formatCode>General</c:formatCode>
                <c:ptCount val="2"/>
                <c:pt idx="0">
                  <c:v>2023</c:v>
                </c:pt>
                <c:pt idx="1">
                  <c:v>2024</c:v>
                </c:pt>
              </c:numCache>
            </c:numRef>
          </c:cat>
          <c:val>
            <c:numRef>
              <c:f>SU!$B$112:$B$113</c:f>
              <c:numCache>
                <c:formatCode>0.00</c:formatCode>
                <c:ptCount val="2"/>
                <c:pt idx="0">
                  <c:v>0.23363802506836798</c:v>
                </c:pt>
                <c:pt idx="1">
                  <c:v>0.22126716281315986</c:v>
                </c:pt>
              </c:numCache>
            </c:numRef>
          </c:val>
          <c:extLst>
            <c:ext xmlns:c16="http://schemas.microsoft.com/office/drawing/2014/chart" uri="{C3380CC4-5D6E-409C-BE32-E72D297353CC}">
              <c16:uniqueId val="{00000002-7770-4EAD-AD31-4A19D42CB2DB}"/>
            </c:ext>
          </c:extLst>
        </c:ser>
        <c:dLbls>
          <c:dLblPos val="inEnd"/>
          <c:showLegendKey val="0"/>
          <c:showVal val="1"/>
          <c:showCatName val="0"/>
          <c:showSerName val="0"/>
          <c:showPercent val="0"/>
          <c:showBubbleSize val="0"/>
        </c:dLbls>
        <c:gapWidth val="100"/>
        <c:overlap val="-24"/>
        <c:axId val="528946952"/>
        <c:axId val="528945312"/>
      </c:barChart>
      <c:catAx>
        <c:axId val="5289469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tr-TR"/>
          </a:p>
        </c:txPr>
        <c:crossAx val="528945312"/>
        <c:crosses val="autoZero"/>
        <c:auto val="1"/>
        <c:lblAlgn val="ctr"/>
        <c:lblOffset val="100"/>
        <c:noMultiLvlLbl val="0"/>
      </c:catAx>
      <c:valAx>
        <c:axId val="528945312"/>
        <c:scaling>
          <c:orientation val="minMax"/>
        </c:scaling>
        <c:delete val="0"/>
        <c:axPos val="l"/>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tr-TR"/>
          </a:p>
        </c:txPr>
        <c:crossAx val="528946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tr-TR" sz="1200"/>
              <a:t>2023</a:t>
            </a:r>
            <a:r>
              <a:rPr lang="tr-TR" sz="1200" baseline="0"/>
              <a:t> 2024 AMBALAJ ATIKLARI KARŞILAŞTIRMA (KG)</a:t>
            </a:r>
            <a:endParaRPr lang="tr-TR" sz="120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'ATIK YAĞ'!$B$1</c:f>
              <c:strCache>
                <c:ptCount val="1"/>
                <c:pt idx="0">
                  <c:v>2023</c:v>
                </c:pt>
              </c:strCache>
            </c:strRef>
          </c:tx>
          <c:spPr>
            <a:solidFill>
              <a:schemeClr val="accent1"/>
            </a:solidFill>
            <a:ln>
              <a:noFill/>
            </a:ln>
            <a:effectLst/>
          </c:spPr>
          <c:invertIfNegative val="0"/>
          <c:cat>
            <c:strRef>
              <c:f>'ATIK YAĞ'!$A$2:$A$6</c:f>
              <c:strCache>
                <c:ptCount val="5"/>
                <c:pt idx="0">
                  <c:v>KAĞIT VE KARTON</c:v>
                </c:pt>
                <c:pt idx="1">
                  <c:v>PLASTİK</c:v>
                </c:pt>
                <c:pt idx="2">
                  <c:v>KARIŞIK</c:v>
                </c:pt>
                <c:pt idx="3">
                  <c:v>SIVI VE KATI YAĞ</c:v>
                </c:pt>
                <c:pt idx="4">
                  <c:v>CAM</c:v>
                </c:pt>
              </c:strCache>
            </c:strRef>
          </c:cat>
          <c:val>
            <c:numRef>
              <c:f>'ATIK YAĞ'!$B$2:$B$6</c:f>
              <c:numCache>
                <c:formatCode>General</c:formatCode>
                <c:ptCount val="5"/>
                <c:pt idx="0">
                  <c:v>390</c:v>
                </c:pt>
                <c:pt idx="1">
                  <c:v>705</c:v>
                </c:pt>
                <c:pt idx="2">
                  <c:v>415</c:v>
                </c:pt>
                <c:pt idx="3">
                  <c:v>1950</c:v>
                </c:pt>
                <c:pt idx="4">
                  <c:v>40</c:v>
                </c:pt>
              </c:numCache>
            </c:numRef>
          </c:val>
          <c:extLst>
            <c:ext xmlns:c16="http://schemas.microsoft.com/office/drawing/2014/chart" uri="{C3380CC4-5D6E-409C-BE32-E72D297353CC}">
              <c16:uniqueId val="{00000000-6B78-4AFC-B49C-927B6C6CF30B}"/>
            </c:ext>
          </c:extLst>
        </c:ser>
        <c:ser>
          <c:idx val="1"/>
          <c:order val="1"/>
          <c:tx>
            <c:strRef>
              <c:f>'ATIK YAĞ'!$C$1</c:f>
              <c:strCache>
                <c:ptCount val="1"/>
                <c:pt idx="0">
                  <c:v>2024</c:v>
                </c:pt>
              </c:strCache>
            </c:strRef>
          </c:tx>
          <c:spPr>
            <a:solidFill>
              <a:schemeClr val="accent2"/>
            </a:solidFill>
            <a:ln>
              <a:noFill/>
            </a:ln>
            <a:effectLst/>
          </c:spPr>
          <c:invertIfNegative val="0"/>
          <c:cat>
            <c:strRef>
              <c:f>'ATIK YAĞ'!$A$2:$A$6</c:f>
              <c:strCache>
                <c:ptCount val="5"/>
                <c:pt idx="0">
                  <c:v>KAĞIT VE KARTON</c:v>
                </c:pt>
                <c:pt idx="1">
                  <c:v>PLASTİK</c:v>
                </c:pt>
                <c:pt idx="2">
                  <c:v>KARIŞIK</c:v>
                </c:pt>
                <c:pt idx="3">
                  <c:v>SIVI VE KATI YAĞ</c:v>
                </c:pt>
                <c:pt idx="4">
                  <c:v>CAM</c:v>
                </c:pt>
              </c:strCache>
            </c:strRef>
          </c:cat>
          <c:val>
            <c:numRef>
              <c:f>'ATIK YAĞ'!$C$2:$C$6</c:f>
              <c:numCache>
                <c:formatCode>General</c:formatCode>
                <c:ptCount val="5"/>
                <c:pt idx="0">
                  <c:v>655</c:v>
                </c:pt>
                <c:pt idx="1">
                  <c:v>210</c:v>
                </c:pt>
                <c:pt idx="2">
                  <c:v>150</c:v>
                </c:pt>
                <c:pt idx="3">
                  <c:v>1300</c:v>
                </c:pt>
                <c:pt idx="4">
                  <c:v>0</c:v>
                </c:pt>
              </c:numCache>
            </c:numRef>
          </c:val>
          <c:extLst>
            <c:ext xmlns:c16="http://schemas.microsoft.com/office/drawing/2014/chart" uri="{C3380CC4-5D6E-409C-BE32-E72D297353CC}">
              <c16:uniqueId val="{00000001-6B78-4AFC-B49C-927B6C6CF30B}"/>
            </c:ext>
          </c:extLst>
        </c:ser>
        <c:dLbls>
          <c:showLegendKey val="0"/>
          <c:showVal val="0"/>
          <c:showCatName val="0"/>
          <c:showSerName val="0"/>
          <c:showPercent val="0"/>
          <c:showBubbleSize val="0"/>
        </c:dLbls>
        <c:gapWidth val="219"/>
        <c:overlap val="-27"/>
        <c:axId val="1656251119"/>
        <c:axId val="1656249455"/>
      </c:barChart>
      <c:catAx>
        <c:axId val="1656251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656249455"/>
        <c:crosses val="autoZero"/>
        <c:auto val="1"/>
        <c:lblAlgn val="ctr"/>
        <c:lblOffset val="100"/>
        <c:noMultiLvlLbl val="0"/>
      </c:catAx>
      <c:valAx>
        <c:axId val="16562494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65625111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b="0" dirty="0"/>
              <a:t>ATIK PİL</a:t>
            </a:r>
            <a:r>
              <a:rPr lang="tr-TR" b="0" dirty="0"/>
              <a:t> GÖNDERİMİ (KG)</a:t>
            </a:r>
            <a:endParaRPr lang="en-US" b="0"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dLbls>
          <c:dLblPos val="inEnd"/>
          <c:showLegendKey val="0"/>
          <c:showVal val="1"/>
          <c:showCatName val="0"/>
          <c:showSerName val="0"/>
          <c:showPercent val="0"/>
          <c:showBubbleSize val="0"/>
        </c:dLbls>
        <c:gapWidth val="100"/>
        <c:overlap val="-24"/>
        <c:axId val="326765416"/>
        <c:axId val="326767216"/>
      </c:barChart>
      <c:catAx>
        <c:axId val="3267654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tr-TR"/>
          </a:p>
        </c:txPr>
        <c:crossAx val="326767216"/>
        <c:crosses val="autoZero"/>
        <c:auto val="1"/>
        <c:lblAlgn val="ctr"/>
        <c:lblOffset val="100"/>
        <c:noMultiLvlLbl val="0"/>
      </c:catAx>
      <c:valAx>
        <c:axId val="326767216"/>
        <c:scaling>
          <c:orientation val="minMax"/>
          <c:min val="4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tr-TR"/>
          </a:p>
        </c:txPr>
        <c:crossAx val="326765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2023 2024 YILLARINDA</a:t>
            </a:r>
            <a:r>
              <a:rPr lang="tr-TR" baseline="0"/>
              <a:t> GÖNDERİLEN BİTKİSEL ATIK YAĞ MİKTARI</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'ATIK YAĞ'!$B$30</c:f>
              <c:strCache>
                <c:ptCount val="1"/>
                <c:pt idx="0">
                  <c:v>2023</c:v>
                </c:pt>
              </c:strCache>
            </c:strRef>
          </c:tx>
          <c:spPr>
            <a:solidFill>
              <a:schemeClr val="accent1"/>
            </a:solidFill>
            <a:ln>
              <a:noFill/>
            </a:ln>
            <a:effectLst/>
          </c:spPr>
          <c:invertIfNegative val="0"/>
          <c:cat>
            <c:strRef>
              <c:f>'ATIK YAĞ'!$C$29:$N$29</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'ATIK YAĞ'!$C$30:$N$30</c:f>
              <c:numCache>
                <c:formatCode>General</c:formatCode>
                <c:ptCount val="12"/>
                <c:pt idx="0">
                  <c:v>0</c:v>
                </c:pt>
                <c:pt idx="1">
                  <c:v>50</c:v>
                </c:pt>
                <c:pt idx="2">
                  <c:v>50</c:v>
                </c:pt>
                <c:pt idx="3">
                  <c:v>50</c:v>
                </c:pt>
                <c:pt idx="4">
                  <c:v>50</c:v>
                </c:pt>
                <c:pt idx="5">
                  <c:v>0</c:v>
                </c:pt>
                <c:pt idx="6">
                  <c:v>0</c:v>
                </c:pt>
                <c:pt idx="7">
                  <c:v>0</c:v>
                </c:pt>
                <c:pt idx="8">
                  <c:v>108</c:v>
                </c:pt>
                <c:pt idx="9">
                  <c:v>0</c:v>
                </c:pt>
                <c:pt idx="10">
                  <c:v>0</c:v>
                </c:pt>
                <c:pt idx="11">
                  <c:v>100</c:v>
                </c:pt>
              </c:numCache>
            </c:numRef>
          </c:val>
          <c:extLst>
            <c:ext xmlns:c16="http://schemas.microsoft.com/office/drawing/2014/chart" uri="{C3380CC4-5D6E-409C-BE32-E72D297353CC}">
              <c16:uniqueId val="{00000000-645B-4F37-85C4-4E2C7FE6B471}"/>
            </c:ext>
          </c:extLst>
        </c:ser>
        <c:ser>
          <c:idx val="1"/>
          <c:order val="1"/>
          <c:tx>
            <c:strRef>
              <c:f>'ATIK YAĞ'!$B$31</c:f>
              <c:strCache>
                <c:ptCount val="1"/>
                <c:pt idx="0">
                  <c:v>2024</c:v>
                </c:pt>
              </c:strCache>
            </c:strRef>
          </c:tx>
          <c:spPr>
            <a:solidFill>
              <a:schemeClr val="accent2"/>
            </a:solidFill>
            <a:ln>
              <a:noFill/>
            </a:ln>
            <a:effectLst/>
          </c:spPr>
          <c:invertIfNegative val="0"/>
          <c:cat>
            <c:strRef>
              <c:f>'ATIK YAĞ'!$C$29:$N$29</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'ATIK YAĞ'!$C$31:$N$31</c:f>
              <c:numCache>
                <c:formatCode>General</c:formatCode>
                <c:ptCount val="12"/>
                <c:pt idx="0">
                  <c:v>0</c:v>
                </c:pt>
                <c:pt idx="1">
                  <c:v>100</c:v>
                </c:pt>
                <c:pt idx="2">
                  <c:v>0</c:v>
                </c:pt>
                <c:pt idx="3">
                  <c:v>100</c:v>
                </c:pt>
                <c:pt idx="4">
                  <c:v>0</c:v>
                </c:pt>
                <c:pt idx="5">
                  <c:v>0</c:v>
                </c:pt>
                <c:pt idx="6">
                  <c:v>100</c:v>
                </c:pt>
                <c:pt idx="7">
                  <c:v>0</c:v>
                </c:pt>
                <c:pt idx="8">
                  <c:v>0</c:v>
                </c:pt>
                <c:pt idx="9">
                  <c:v>70</c:v>
                </c:pt>
                <c:pt idx="10">
                  <c:v>0</c:v>
                </c:pt>
                <c:pt idx="11">
                  <c:v>100</c:v>
                </c:pt>
              </c:numCache>
            </c:numRef>
          </c:val>
          <c:extLst>
            <c:ext xmlns:c16="http://schemas.microsoft.com/office/drawing/2014/chart" uri="{C3380CC4-5D6E-409C-BE32-E72D297353CC}">
              <c16:uniqueId val="{00000001-645B-4F37-85C4-4E2C7FE6B471}"/>
            </c:ext>
          </c:extLst>
        </c:ser>
        <c:dLbls>
          <c:showLegendKey val="0"/>
          <c:showVal val="0"/>
          <c:showCatName val="0"/>
          <c:showSerName val="0"/>
          <c:showPercent val="0"/>
          <c:showBubbleSize val="0"/>
        </c:dLbls>
        <c:gapWidth val="219"/>
        <c:overlap val="-27"/>
        <c:axId val="1723313872"/>
        <c:axId val="1723315120"/>
      </c:barChart>
      <c:catAx>
        <c:axId val="172331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723315120"/>
        <c:crosses val="autoZero"/>
        <c:auto val="1"/>
        <c:lblAlgn val="ctr"/>
        <c:lblOffset val="100"/>
        <c:noMultiLvlLbl val="0"/>
      </c:catAx>
      <c:valAx>
        <c:axId val="1723315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7233138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withinLinear" id="18">
  <a:schemeClr val="accent5"/>
</cs:colorStyle>
</file>

<file path=ppt/charts/colors25.xml><?xml version="1.0" encoding="utf-8"?>
<cs:colorStyle xmlns:cs="http://schemas.microsoft.com/office/drawing/2012/chartStyle" xmlns:a="http://schemas.openxmlformats.org/drawingml/2006/main" meth="withinLinear" id="18">
  <a:schemeClr val="accent5"/>
</cs:colorStyle>
</file>

<file path=ppt/charts/colors26.xml><?xml version="1.0" encoding="utf-8"?>
<cs:colorStyle xmlns:cs="http://schemas.microsoft.com/office/drawing/2012/chartStyle" xmlns:a="http://schemas.openxmlformats.org/drawingml/2006/main" meth="withinLinear" id="18">
  <a:schemeClr val="accent5"/>
</cs:colorStyle>
</file>

<file path=ppt/charts/colors27.xml><?xml version="1.0" encoding="utf-8"?>
<cs:colorStyle xmlns:cs="http://schemas.microsoft.com/office/drawing/2012/chartStyle" xmlns:a="http://schemas.openxmlformats.org/drawingml/2006/main" meth="withinLinear" id="18">
  <a:schemeClr val="accent5"/>
</cs:colorStyle>
</file>

<file path=ppt/charts/colors28.xml><?xml version="1.0" encoding="utf-8"?>
<cs:colorStyle xmlns:cs="http://schemas.microsoft.com/office/drawing/2012/chartStyle" xmlns:a="http://schemas.openxmlformats.org/drawingml/2006/main" meth="withinLinear" id="18">
  <a:schemeClr val="accent5"/>
</cs:colorStyle>
</file>

<file path=ppt/charts/colors29.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8C0264-2257-4675-8B52-97C170D67E4F}" type="doc">
      <dgm:prSet loTypeId="urn:microsoft.com/office/officeart/2008/layout/HalfCircleOrganizationChart" loCatId="hierarchy" qsTypeId="urn:microsoft.com/office/officeart/2005/8/quickstyle/simple1" qsCatId="simple" csTypeId="urn:microsoft.com/office/officeart/2005/8/colors/accent3_1" csCatId="accent3" phldr="1"/>
      <dgm:spPr/>
      <dgm:t>
        <a:bodyPr/>
        <a:lstStyle/>
        <a:p>
          <a:endParaRPr lang="tr-TR"/>
        </a:p>
      </dgm:t>
    </dgm:pt>
    <dgm:pt modelId="{EE7067DD-8CE6-4E05-BA1E-C77D089F2CD2}">
      <dgm:prSet phldrT="[Text]"/>
      <dgm:spPr/>
      <dgm:t>
        <a:bodyPr/>
        <a:lstStyle/>
        <a:p>
          <a:r>
            <a:rPr lang="en-US" b="1" dirty="0"/>
            <a:t>E</a:t>
          </a:r>
          <a:r>
            <a:rPr lang="tr-TR" b="1" dirty="0"/>
            <a:t>KİP LİDERİ</a:t>
          </a:r>
          <a:endParaRPr lang="en-US" b="1" dirty="0"/>
        </a:p>
        <a:p>
          <a:r>
            <a:rPr lang="tr-TR" dirty="0"/>
            <a:t>İnsan Kaynakları Müdürü</a:t>
          </a:r>
          <a:endParaRPr lang="en-US" dirty="0"/>
        </a:p>
        <a:p>
          <a:endParaRPr lang="tr-TR" dirty="0"/>
        </a:p>
      </dgm:t>
    </dgm:pt>
    <dgm:pt modelId="{1BDAAE6F-7517-47DA-9A43-1EB1E58B118E}" type="parTrans" cxnId="{0825826C-04C4-4BF1-8C14-B69BCF6910EA}">
      <dgm:prSet/>
      <dgm:spPr/>
      <dgm:t>
        <a:bodyPr/>
        <a:lstStyle/>
        <a:p>
          <a:endParaRPr lang="tr-TR"/>
        </a:p>
      </dgm:t>
    </dgm:pt>
    <dgm:pt modelId="{859141BB-D593-4DB6-955A-CF4B52205808}" type="sibTrans" cxnId="{0825826C-04C4-4BF1-8C14-B69BCF6910EA}">
      <dgm:prSet/>
      <dgm:spPr/>
      <dgm:t>
        <a:bodyPr/>
        <a:lstStyle/>
        <a:p>
          <a:endParaRPr lang="tr-TR"/>
        </a:p>
      </dgm:t>
    </dgm:pt>
    <dgm:pt modelId="{51CB9A17-6221-44E3-A9AA-880476917E73}">
      <dgm:prSet phldrT="[Text]"/>
      <dgm:spPr/>
      <dgm:t>
        <a:bodyPr/>
        <a:lstStyle/>
        <a:p>
          <a:r>
            <a:rPr lang="tr-TR" b="1"/>
            <a:t>TEMSİLCİLER</a:t>
          </a:r>
        </a:p>
      </dgm:t>
    </dgm:pt>
    <dgm:pt modelId="{DBD8BDE8-71A4-4FD8-B0C9-63D9C185346F}" type="parTrans" cxnId="{724F8BD0-3E09-4033-A631-CC65CA9C4DFB}">
      <dgm:prSet/>
      <dgm:spPr/>
      <dgm:t>
        <a:bodyPr/>
        <a:lstStyle/>
        <a:p>
          <a:endParaRPr lang="tr-TR"/>
        </a:p>
      </dgm:t>
    </dgm:pt>
    <dgm:pt modelId="{5587E905-83C1-45D4-ABCB-2B0FAE630151}" type="sibTrans" cxnId="{724F8BD0-3E09-4033-A631-CC65CA9C4DFB}">
      <dgm:prSet/>
      <dgm:spPr/>
      <dgm:t>
        <a:bodyPr/>
        <a:lstStyle/>
        <a:p>
          <a:endParaRPr lang="tr-TR"/>
        </a:p>
      </dgm:t>
    </dgm:pt>
    <dgm:pt modelId="{72C15E3F-9490-4BA3-BD1F-C1A9B825199D}">
      <dgm:prSet/>
      <dgm:spPr/>
      <dgm:t>
        <a:bodyPr/>
        <a:lstStyle/>
        <a:p>
          <a:r>
            <a:rPr lang="tr-TR" b="1" dirty="0"/>
            <a:t>TEKNİK MÜDÜR                       </a:t>
          </a:r>
        </a:p>
        <a:p>
          <a:r>
            <a:rPr lang="tr-TR" dirty="0"/>
            <a:t>Çevre ve Sürdürülebilirlik Temsilcisi</a:t>
          </a:r>
        </a:p>
      </dgm:t>
    </dgm:pt>
    <dgm:pt modelId="{8102D4A1-9783-45A3-A30E-421B0F1FC7A3}" type="parTrans" cxnId="{CEA90CCA-71DC-4A94-B5E0-317511CC4132}">
      <dgm:prSet/>
      <dgm:spPr/>
      <dgm:t>
        <a:bodyPr/>
        <a:lstStyle/>
        <a:p>
          <a:endParaRPr lang="tr-TR"/>
        </a:p>
      </dgm:t>
    </dgm:pt>
    <dgm:pt modelId="{3FFD90B2-F7E7-43E4-A243-218F938F5486}" type="sibTrans" cxnId="{CEA90CCA-71DC-4A94-B5E0-317511CC4132}">
      <dgm:prSet/>
      <dgm:spPr/>
      <dgm:t>
        <a:bodyPr/>
        <a:lstStyle/>
        <a:p>
          <a:endParaRPr lang="tr-TR"/>
        </a:p>
      </dgm:t>
    </dgm:pt>
    <dgm:pt modelId="{7F6D1514-6740-4BE0-9565-50FC53982E25}">
      <dgm:prSet/>
      <dgm:spPr/>
      <dgm:t>
        <a:bodyPr/>
        <a:lstStyle/>
        <a:p>
          <a:r>
            <a:rPr lang="tr-TR" b="1" dirty="0"/>
            <a:t>SATIN ALMA MÜDÜRÜ </a:t>
          </a:r>
        </a:p>
        <a:p>
          <a:r>
            <a:rPr lang="tr-TR" b="0" dirty="0"/>
            <a:t> Yerel Toplum ve Kültür Temsilcisi</a:t>
          </a:r>
        </a:p>
      </dgm:t>
    </dgm:pt>
    <dgm:pt modelId="{2ECE4E02-7AB0-46F2-B58A-3B29B84D82AB}" type="parTrans" cxnId="{4CF2307C-12E0-40F5-87CD-FC18262645DD}">
      <dgm:prSet/>
      <dgm:spPr/>
      <dgm:t>
        <a:bodyPr/>
        <a:lstStyle/>
        <a:p>
          <a:endParaRPr lang="tr-TR"/>
        </a:p>
      </dgm:t>
    </dgm:pt>
    <dgm:pt modelId="{8693F305-F30B-41FF-926E-B4CB569CFE86}" type="sibTrans" cxnId="{4CF2307C-12E0-40F5-87CD-FC18262645DD}">
      <dgm:prSet/>
      <dgm:spPr/>
      <dgm:t>
        <a:bodyPr/>
        <a:lstStyle/>
        <a:p>
          <a:endParaRPr lang="tr-TR"/>
        </a:p>
      </dgm:t>
    </dgm:pt>
    <dgm:pt modelId="{EDE88E15-ADB1-470F-8348-A0358E1F77CE}">
      <dgm:prSet/>
      <dgm:spPr/>
      <dgm:t>
        <a:bodyPr/>
        <a:lstStyle/>
        <a:p>
          <a:r>
            <a:rPr lang="tr-TR" b="1" i="0" strike="noStrike" baseline="0" dirty="0">
              <a:latin typeface="+mn-lt"/>
              <a:cs typeface="Times New Roman"/>
            </a:rPr>
            <a:t>MİSAFİR İLİŞKİLERİ ŞEFİ </a:t>
          </a:r>
        </a:p>
        <a:p>
          <a:r>
            <a:rPr lang="tr-TR" b="1" i="0" strike="noStrike" baseline="0" dirty="0">
              <a:latin typeface="+mn-lt"/>
              <a:cs typeface="Times New Roman"/>
            </a:rPr>
            <a:t>       </a:t>
          </a:r>
          <a:r>
            <a:rPr lang="tr-TR" b="0" i="0" strike="noStrike" baseline="0" dirty="0">
              <a:latin typeface="+mn-lt"/>
              <a:cs typeface="Times New Roman"/>
            </a:rPr>
            <a:t>Faaliyet ve Organizasyon Temsilcisi</a:t>
          </a:r>
          <a:endParaRPr lang="tr-TR" dirty="0">
            <a:latin typeface="+mn-lt"/>
          </a:endParaRPr>
        </a:p>
      </dgm:t>
    </dgm:pt>
    <dgm:pt modelId="{9C3BFFFA-D0CD-477B-8F19-390F78E2A14F}" type="parTrans" cxnId="{3F63CB2D-1B6D-4411-9004-A7168869AD6F}">
      <dgm:prSet/>
      <dgm:spPr/>
      <dgm:t>
        <a:bodyPr/>
        <a:lstStyle/>
        <a:p>
          <a:endParaRPr lang="tr-TR"/>
        </a:p>
      </dgm:t>
    </dgm:pt>
    <dgm:pt modelId="{FE185509-9E19-4D99-93FE-C03C2C79BF9F}" type="sibTrans" cxnId="{3F63CB2D-1B6D-4411-9004-A7168869AD6F}">
      <dgm:prSet/>
      <dgm:spPr/>
      <dgm:t>
        <a:bodyPr/>
        <a:lstStyle/>
        <a:p>
          <a:endParaRPr lang="tr-TR"/>
        </a:p>
      </dgm:t>
    </dgm:pt>
    <dgm:pt modelId="{DDE34B9D-FC11-448F-9E7A-5D8A58528C91}">
      <dgm:prSet/>
      <dgm:spPr/>
      <dgm:t>
        <a:bodyPr/>
        <a:lstStyle/>
        <a:p>
          <a:r>
            <a:rPr lang="tr-TR" b="1" dirty="0"/>
            <a:t>DİĞER DEPARTMAN MÜDÜRLERİ </a:t>
          </a:r>
        </a:p>
        <a:p>
          <a:r>
            <a:rPr lang="tr-TR" dirty="0"/>
            <a:t>Departman Temsilcisi</a:t>
          </a:r>
        </a:p>
      </dgm:t>
    </dgm:pt>
    <dgm:pt modelId="{55B63E0B-637F-42EC-8520-37FD5A57FA09}" type="parTrans" cxnId="{8FA5F75D-31F4-449C-87CC-48A651125E37}">
      <dgm:prSet/>
      <dgm:spPr/>
      <dgm:t>
        <a:bodyPr/>
        <a:lstStyle/>
        <a:p>
          <a:endParaRPr lang="tr-TR"/>
        </a:p>
      </dgm:t>
    </dgm:pt>
    <dgm:pt modelId="{45FC8A02-0EFF-4B02-BAF1-DD3861CDE648}" type="sibTrans" cxnId="{8FA5F75D-31F4-449C-87CC-48A651125E37}">
      <dgm:prSet/>
      <dgm:spPr/>
      <dgm:t>
        <a:bodyPr/>
        <a:lstStyle/>
        <a:p>
          <a:endParaRPr lang="tr-TR"/>
        </a:p>
      </dgm:t>
    </dgm:pt>
    <dgm:pt modelId="{36A6E45E-5156-4AE1-9168-1247EC214089}">
      <dgm:prSet/>
      <dgm:spPr/>
      <dgm:t>
        <a:bodyPr/>
        <a:lstStyle/>
        <a:p>
          <a:r>
            <a:rPr lang="tr-TR" b="1" dirty="0"/>
            <a:t>MUHASEBE MÜDÜRÜ                                                   </a:t>
          </a:r>
          <a:r>
            <a:rPr lang="tr-TR" dirty="0"/>
            <a:t>İnsan Hakları ve Çalışan Temsilcisi</a:t>
          </a:r>
        </a:p>
      </dgm:t>
    </dgm:pt>
    <dgm:pt modelId="{03CA3088-5776-4E76-8760-C348C2D04929}" type="sibTrans" cxnId="{8CE84532-80C7-4E4E-A728-3B8FA837400A}">
      <dgm:prSet/>
      <dgm:spPr/>
      <dgm:t>
        <a:bodyPr/>
        <a:lstStyle/>
        <a:p>
          <a:endParaRPr lang="tr-TR"/>
        </a:p>
      </dgm:t>
    </dgm:pt>
    <dgm:pt modelId="{CC7E274D-0055-4654-B58F-796E2944739A}" type="parTrans" cxnId="{8CE84532-80C7-4E4E-A728-3B8FA837400A}">
      <dgm:prSet/>
      <dgm:spPr/>
      <dgm:t>
        <a:bodyPr/>
        <a:lstStyle/>
        <a:p>
          <a:endParaRPr lang="tr-TR"/>
        </a:p>
      </dgm:t>
    </dgm:pt>
    <dgm:pt modelId="{01266CF7-661F-4EB8-BDCD-C7F0E9DFFD47}">
      <dgm:prSet/>
      <dgm:spPr/>
      <dgm:t>
        <a:bodyPr/>
        <a:lstStyle/>
        <a:p>
          <a:r>
            <a:rPr lang="tr-TR" b="1"/>
            <a:t>ÜYELER</a:t>
          </a:r>
        </a:p>
      </dgm:t>
    </dgm:pt>
    <dgm:pt modelId="{74472C26-CABF-4588-82D9-D64BA962CE5F}" type="parTrans" cxnId="{00B61B79-7343-4FBE-8494-04EC64150542}">
      <dgm:prSet/>
      <dgm:spPr/>
      <dgm:t>
        <a:bodyPr/>
        <a:lstStyle/>
        <a:p>
          <a:endParaRPr lang="tr-TR"/>
        </a:p>
      </dgm:t>
    </dgm:pt>
    <dgm:pt modelId="{A8A89C28-7EC7-406D-BE80-8098CB90D4E5}" type="sibTrans" cxnId="{00B61B79-7343-4FBE-8494-04EC64150542}">
      <dgm:prSet/>
      <dgm:spPr/>
      <dgm:t>
        <a:bodyPr/>
        <a:lstStyle/>
        <a:p>
          <a:endParaRPr lang="tr-TR"/>
        </a:p>
      </dgm:t>
    </dgm:pt>
    <dgm:pt modelId="{D467B323-8AE4-4735-ABDF-F52E6EC4E4D1}">
      <dgm:prSet/>
      <dgm:spPr/>
      <dgm:t>
        <a:bodyPr/>
        <a:lstStyle/>
        <a:p>
          <a:r>
            <a:rPr lang="tr-TR" b="1" i="0" strike="noStrike">
              <a:latin typeface="+mn-lt"/>
              <a:cs typeface="Times New Roman"/>
            </a:rPr>
            <a:t>FARKLI</a:t>
          </a:r>
          <a:r>
            <a:rPr lang="tr-TR" b="1" i="0" strike="noStrike" baseline="0">
              <a:latin typeface="+mn-lt"/>
              <a:cs typeface="Times New Roman"/>
            </a:rPr>
            <a:t> UNVANLARDAKİ KATILIMCILARIMIZ</a:t>
          </a:r>
          <a:endParaRPr lang="tr-TR" b="1">
            <a:latin typeface="+mn-lt"/>
          </a:endParaRPr>
        </a:p>
      </dgm:t>
    </dgm:pt>
    <dgm:pt modelId="{046D6862-E85E-44E1-81E3-1C1F138C37D8}" type="parTrans" cxnId="{16BF0415-6524-44AB-A4FD-0EA925B0E3E0}">
      <dgm:prSet/>
      <dgm:spPr/>
      <dgm:t>
        <a:bodyPr/>
        <a:lstStyle/>
        <a:p>
          <a:endParaRPr lang="tr-TR"/>
        </a:p>
      </dgm:t>
    </dgm:pt>
    <dgm:pt modelId="{C29EE0AB-AC4D-47C0-A190-AA0A422EC9B4}" type="sibTrans" cxnId="{16BF0415-6524-44AB-A4FD-0EA925B0E3E0}">
      <dgm:prSet/>
      <dgm:spPr/>
      <dgm:t>
        <a:bodyPr/>
        <a:lstStyle/>
        <a:p>
          <a:endParaRPr lang="tr-TR"/>
        </a:p>
      </dgm:t>
    </dgm:pt>
    <dgm:pt modelId="{571CEA2A-F29A-4479-BE24-2200705AC3D1}" type="pres">
      <dgm:prSet presAssocID="{DC8C0264-2257-4675-8B52-97C170D67E4F}" presName="Name0" presStyleCnt="0">
        <dgm:presLayoutVars>
          <dgm:orgChart val="1"/>
          <dgm:chPref val="1"/>
          <dgm:dir/>
          <dgm:animOne val="branch"/>
          <dgm:animLvl val="lvl"/>
          <dgm:resizeHandles/>
        </dgm:presLayoutVars>
      </dgm:prSet>
      <dgm:spPr/>
    </dgm:pt>
    <dgm:pt modelId="{C92121DF-C08A-4BCF-8FBB-1A87315494CA}" type="pres">
      <dgm:prSet presAssocID="{EE7067DD-8CE6-4E05-BA1E-C77D089F2CD2}" presName="hierRoot1" presStyleCnt="0">
        <dgm:presLayoutVars>
          <dgm:hierBranch/>
        </dgm:presLayoutVars>
      </dgm:prSet>
      <dgm:spPr/>
    </dgm:pt>
    <dgm:pt modelId="{44BF0590-4F82-4CE0-BA90-696B3D7F075B}" type="pres">
      <dgm:prSet presAssocID="{EE7067DD-8CE6-4E05-BA1E-C77D089F2CD2}" presName="rootComposite1" presStyleCnt="0"/>
      <dgm:spPr/>
    </dgm:pt>
    <dgm:pt modelId="{477DF7C1-9E91-4A4D-823D-36FD4C493431}" type="pres">
      <dgm:prSet presAssocID="{EE7067DD-8CE6-4E05-BA1E-C77D089F2CD2}" presName="rootText1" presStyleLbl="alignAcc1" presStyleIdx="0" presStyleCnt="0">
        <dgm:presLayoutVars>
          <dgm:chPref val="3"/>
        </dgm:presLayoutVars>
      </dgm:prSet>
      <dgm:spPr/>
    </dgm:pt>
    <dgm:pt modelId="{93C99FC5-191B-40F6-B9B5-9B7692C5E951}" type="pres">
      <dgm:prSet presAssocID="{EE7067DD-8CE6-4E05-BA1E-C77D089F2CD2}" presName="topArc1" presStyleLbl="parChTrans1D1" presStyleIdx="0" presStyleCnt="18"/>
      <dgm:spPr/>
    </dgm:pt>
    <dgm:pt modelId="{F8E6EAD1-859C-4B29-A874-204D7A6B2AC8}" type="pres">
      <dgm:prSet presAssocID="{EE7067DD-8CE6-4E05-BA1E-C77D089F2CD2}" presName="bottomArc1" presStyleLbl="parChTrans1D1" presStyleIdx="1" presStyleCnt="18"/>
      <dgm:spPr/>
    </dgm:pt>
    <dgm:pt modelId="{43DA8899-46E5-4FD7-B7DE-AAFAC73C1CC8}" type="pres">
      <dgm:prSet presAssocID="{EE7067DD-8CE6-4E05-BA1E-C77D089F2CD2}" presName="topConnNode1" presStyleLbl="node1" presStyleIdx="0" presStyleCnt="0"/>
      <dgm:spPr/>
    </dgm:pt>
    <dgm:pt modelId="{F45294D6-1E82-4E5D-BE68-C0C917DEEB6C}" type="pres">
      <dgm:prSet presAssocID="{EE7067DD-8CE6-4E05-BA1E-C77D089F2CD2}" presName="hierChild2" presStyleCnt="0"/>
      <dgm:spPr/>
    </dgm:pt>
    <dgm:pt modelId="{8579A52A-09D4-485E-91D3-55C2AD763E14}" type="pres">
      <dgm:prSet presAssocID="{DBD8BDE8-71A4-4FD8-B0C9-63D9C185346F}" presName="Name28" presStyleLbl="parChTrans1D2" presStyleIdx="0" presStyleCnt="2"/>
      <dgm:spPr/>
    </dgm:pt>
    <dgm:pt modelId="{2565A370-9E37-4A83-9DEA-506E4A73FE3E}" type="pres">
      <dgm:prSet presAssocID="{51CB9A17-6221-44E3-A9AA-880476917E73}" presName="hierRoot2" presStyleCnt="0">
        <dgm:presLayoutVars>
          <dgm:hierBranch val="hang"/>
        </dgm:presLayoutVars>
      </dgm:prSet>
      <dgm:spPr/>
    </dgm:pt>
    <dgm:pt modelId="{1DC201F2-F767-4FFD-9FFD-3A0B770DB83D}" type="pres">
      <dgm:prSet presAssocID="{51CB9A17-6221-44E3-A9AA-880476917E73}" presName="rootComposite2" presStyleCnt="0"/>
      <dgm:spPr/>
    </dgm:pt>
    <dgm:pt modelId="{B8B56BBE-2DC0-4E48-9CAF-31FCCCCA6AF1}" type="pres">
      <dgm:prSet presAssocID="{51CB9A17-6221-44E3-A9AA-880476917E73}" presName="rootText2" presStyleLbl="alignAcc1" presStyleIdx="0" presStyleCnt="0">
        <dgm:presLayoutVars>
          <dgm:chPref val="3"/>
        </dgm:presLayoutVars>
      </dgm:prSet>
      <dgm:spPr/>
    </dgm:pt>
    <dgm:pt modelId="{6973AF75-8768-4A6F-B50B-091D4F02C9AD}" type="pres">
      <dgm:prSet presAssocID="{51CB9A17-6221-44E3-A9AA-880476917E73}" presName="topArc2" presStyleLbl="parChTrans1D1" presStyleIdx="2" presStyleCnt="18"/>
      <dgm:spPr/>
    </dgm:pt>
    <dgm:pt modelId="{E4EE8FA6-3895-4624-BA38-3BF01579833D}" type="pres">
      <dgm:prSet presAssocID="{51CB9A17-6221-44E3-A9AA-880476917E73}" presName="bottomArc2" presStyleLbl="parChTrans1D1" presStyleIdx="3" presStyleCnt="18"/>
      <dgm:spPr/>
    </dgm:pt>
    <dgm:pt modelId="{58ECD4BC-CF44-4788-86A8-1D3A1FDFB347}" type="pres">
      <dgm:prSet presAssocID="{51CB9A17-6221-44E3-A9AA-880476917E73}" presName="topConnNode2" presStyleLbl="node2" presStyleIdx="0" presStyleCnt="0"/>
      <dgm:spPr/>
    </dgm:pt>
    <dgm:pt modelId="{7E08BBFC-E787-45E9-8959-A21BF5061FF1}" type="pres">
      <dgm:prSet presAssocID="{51CB9A17-6221-44E3-A9AA-880476917E73}" presName="hierChild4" presStyleCnt="0"/>
      <dgm:spPr/>
    </dgm:pt>
    <dgm:pt modelId="{5FF0038B-77CB-49E2-95AF-7CEB8A100FF5}" type="pres">
      <dgm:prSet presAssocID="{8102D4A1-9783-45A3-A30E-421B0F1FC7A3}" presName="Name28" presStyleLbl="parChTrans1D3" presStyleIdx="0" presStyleCnt="6"/>
      <dgm:spPr/>
    </dgm:pt>
    <dgm:pt modelId="{27CA363B-3184-4110-810B-38AF49ED9EEE}" type="pres">
      <dgm:prSet presAssocID="{72C15E3F-9490-4BA3-BD1F-C1A9B825199D}" presName="hierRoot2" presStyleCnt="0">
        <dgm:presLayoutVars>
          <dgm:hierBranch/>
        </dgm:presLayoutVars>
      </dgm:prSet>
      <dgm:spPr/>
    </dgm:pt>
    <dgm:pt modelId="{B684DDCD-82FF-493B-89C2-DFC6BCB82001}" type="pres">
      <dgm:prSet presAssocID="{72C15E3F-9490-4BA3-BD1F-C1A9B825199D}" presName="rootComposite2" presStyleCnt="0"/>
      <dgm:spPr/>
    </dgm:pt>
    <dgm:pt modelId="{15028775-8974-4D75-8523-5EE856CF659F}" type="pres">
      <dgm:prSet presAssocID="{72C15E3F-9490-4BA3-BD1F-C1A9B825199D}" presName="rootText2" presStyleLbl="alignAcc1" presStyleIdx="0" presStyleCnt="0">
        <dgm:presLayoutVars>
          <dgm:chPref val="3"/>
        </dgm:presLayoutVars>
      </dgm:prSet>
      <dgm:spPr/>
    </dgm:pt>
    <dgm:pt modelId="{A4B7319A-7730-4EE5-9CE8-72ECC090C040}" type="pres">
      <dgm:prSet presAssocID="{72C15E3F-9490-4BA3-BD1F-C1A9B825199D}" presName="topArc2" presStyleLbl="parChTrans1D1" presStyleIdx="4" presStyleCnt="18"/>
      <dgm:spPr/>
    </dgm:pt>
    <dgm:pt modelId="{0F0BDBD3-CB72-4B80-B6F8-0750C9CC86CD}" type="pres">
      <dgm:prSet presAssocID="{72C15E3F-9490-4BA3-BD1F-C1A9B825199D}" presName="bottomArc2" presStyleLbl="parChTrans1D1" presStyleIdx="5" presStyleCnt="18"/>
      <dgm:spPr/>
    </dgm:pt>
    <dgm:pt modelId="{EA97E2D8-E9BC-4060-8738-86D70024AC80}" type="pres">
      <dgm:prSet presAssocID="{72C15E3F-9490-4BA3-BD1F-C1A9B825199D}" presName="topConnNode2" presStyleLbl="node3" presStyleIdx="0" presStyleCnt="0"/>
      <dgm:spPr/>
    </dgm:pt>
    <dgm:pt modelId="{232216F6-6E08-4D8D-919C-1CD34EB5E1CF}" type="pres">
      <dgm:prSet presAssocID="{72C15E3F-9490-4BA3-BD1F-C1A9B825199D}" presName="hierChild4" presStyleCnt="0"/>
      <dgm:spPr/>
    </dgm:pt>
    <dgm:pt modelId="{9EE928B5-8C16-4540-9370-3DDCD9984086}" type="pres">
      <dgm:prSet presAssocID="{72C15E3F-9490-4BA3-BD1F-C1A9B825199D}" presName="hierChild5" presStyleCnt="0"/>
      <dgm:spPr/>
    </dgm:pt>
    <dgm:pt modelId="{DB58B1E5-471F-4F2C-BD8F-0640E139165A}" type="pres">
      <dgm:prSet presAssocID="{CC7E274D-0055-4654-B58F-796E2944739A}" presName="Name28" presStyleLbl="parChTrans1D3" presStyleIdx="1" presStyleCnt="6"/>
      <dgm:spPr/>
    </dgm:pt>
    <dgm:pt modelId="{8BC50A4D-C1F9-4E35-AAFF-C66D6B86101B}" type="pres">
      <dgm:prSet presAssocID="{36A6E45E-5156-4AE1-9168-1247EC214089}" presName="hierRoot2" presStyleCnt="0">
        <dgm:presLayoutVars>
          <dgm:hierBranch val="init"/>
        </dgm:presLayoutVars>
      </dgm:prSet>
      <dgm:spPr/>
    </dgm:pt>
    <dgm:pt modelId="{6C7796E8-41F2-44CE-ABED-4A8D9D330F3E}" type="pres">
      <dgm:prSet presAssocID="{36A6E45E-5156-4AE1-9168-1247EC214089}" presName="rootComposite2" presStyleCnt="0"/>
      <dgm:spPr/>
    </dgm:pt>
    <dgm:pt modelId="{988CE8CD-A248-431E-BAAF-6AFCF1539746}" type="pres">
      <dgm:prSet presAssocID="{36A6E45E-5156-4AE1-9168-1247EC214089}" presName="rootText2" presStyleLbl="alignAcc1" presStyleIdx="0" presStyleCnt="0" custScaleX="112673">
        <dgm:presLayoutVars>
          <dgm:chPref val="3"/>
        </dgm:presLayoutVars>
      </dgm:prSet>
      <dgm:spPr/>
    </dgm:pt>
    <dgm:pt modelId="{8D0D30FF-6B13-42C4-8C5A-A75EF26C58E0}" type="pres">
      <dgm:prSet presAssocID="{36A6E45E-5156-4AE1-9168-1247EC214089}" presName="topArc2" presStyleLbl="parChTrans1D1" presStyleIdx="6" presStyleCnt="18"/>
      <dgm:spPr/>
    </dgm:pt>
    <dgm:pt modelId="{E7F0E18D-8A56-4042-B38B-0C8380E33071}" type="pres">
      <dgm:prSet presAssocID="{36A6E45E-5156-4AE1-9168-1247EC214089}" presName="bottomArc2" presStyleLbl="parChTrans1D1" presStyleIdx="7" presStyleCnt="18"/>
      <dgm:spPr/>
    </dgm:pt>
    <dgm:pt modelId="{D33C7E46-94B5-455C-A554-67B281C98104}" type="pres">
      <dgm:prSet presAssocID="{36A6E45E-5156-4AE1-9168-1247EC214089}" presName="topConnNode2" presStyleLbl="node3" presStyleIdx="0" presStyleCnt="0"/>
      <dgm:spPr/>
    </dgm:pt>
    <dgm:pt modelId="{7F8E6A1B-C207-4A38-9016-2AD5FFD294F4}" type="pres">
      <dgm:prSet presAssocID="{36A6E45E-5156-4AE1-9168-1247EC214089}" presName="hierChild4" presStyleCnt="0"/>
      <dgm:spPr/>
    </dgm:pt>
    <dgm:pt modelId="{6ED71D7A-F196-4DC1-B69E-ED6EA5E15A1D}" type="pres">
      <dgm:prSet presAssocID="{36A6E45E-5156-4AE1-9168-1247EC214089}" presName="hierChild5" presStyleCnt="0"/>
      <dgm:spPr/>
    </dgm:pt>
    <dgm:pt modelId="{73C0051A-9F50-4894-8B17-36FEBC86E95D}" type="pres">
      <dgm:prSet presAssocID="{2ECE4E02-7AB0-46F2-B58A-3B29B84D82AB}" presName="Name28" presStyleLbl="parChTrans1D3" presStyleIdx="2" presStyleCnt="6"/>
      <dgm:spPr/>
    </dgm:pt>
    <dgm:pt modelId="{BA402F9A-B5A2-452D-B3CC-9FD8903DBE63}" type="pres">
      <dgm:prSet presAssocID="{7F6D1514-6740-4BE0-9565-50FC53982E25}" presName="hierRoot2" presStyleCnt="0">
        <dgm:presLayoutVars>
          <dgm:hierBranch val="init"/>
        </dgm:presLayoutVars>
      </dgm:prSet>
      <dgm:spPr/>
    </dgm:pt>
    <dgm:pt modelId="{0C0FBEEE-6E57-4FC8-B77F-572F4D7F36E4}" type="pres">
      <dgm:prSet presAssocID="{7F6D1514-6740-4BE0-9565-50FC53982E25}" presName="rootComposite2" presStyleCnt="0"/>
      <dgm:spPr/>
    </dgm:pt>
    <dgm:pt modelId="{D5DF0F59-A422-4909-B792-43A8B9A24813}" type="pres">
      <dgm:prSet presAssocID="{7F6D1514-6740-4BE0-9565-50FC53982E25}" presName="rootText2" presStyleLbl="alignAcc1" presStyleIdx="0" presStyleCnt="0" custLinFactNeighborX="0">
        <dgm:presLayoutVars>
          <dgm:chPref val="3"/>
        </dgm:presLayoutVars>
      </dgm:prSet>
      <dgm:spPr/>
    </dgm:pt>
    <dgm:pt modelId="{84161FD8-6EE7-4A72-AF8A-34A2BA12D4A2}" type="pres">
      <dgm:prSet presAssocID="{7F6D1514-6740-4BE0-9565-50FC53982E25}" presName="topArc2" presStyleLbl="parChTrans1D1" presStyleIdx="8" presStyleCnt="18"/>
      <dgm:spPr/>
    </dgm:pt>
    <dgm:pt modelId="{88677B35-A780-482F-8F24-FD657D4335BB}" type="pres">
      <dgm:prSet presAssocID="{7F6D1514-6740-4BE0-9565-50FC53982E25}" presName="bottomArc2" presStyleLbl="parChTrans1D1" presStyleIdx="9" presStyleCnt="18"/>
      <dgm:spPr/>
    </dgm:pt>
    <dgm:pt modelId="{BE46B3E3-3B78-4E5F-8A74-A91DFEBB08E6}" type="pres">
      <dgm:prSet presAssocID="{7F6D1514-6740-4BE0-9565-50FC53982E25}" presName="topConnNode2" presStyleLbl="node3" presStyleIdx="0" presStyleCnt="0"/>
      <dgm:spPr/>
    </dgm:pt>
    <dgm:pt modelId="{D752869C-D431-4352-BD1A-B231CEAAA8AA}" type="pres">
      <dgm:prSet presAssocID="{7F6D1514-6740-4BE0-9565-50FC53982E25}" presName="hierChild4" presStyleCnt="0"/>
      <dgm:spPr/>
    </dgm:pt>
    <dgm:pt modelId="{D05883B2-CD1E-4406-BDD3-3C148E10890F}" type="pres">
      <dgm:prSet presAssocID="{7F6D1514-6740-4BE0-9565-50FC53982E25}" presName="hierChild5" presStyleCnt="0"/>
      <dgm:spPr/>
    </dgm:pt>
    <dgm:pt modelId="{9F5A9510-B099-49B2-8952-4CA8584CA89D}" type="pres">
      <dgm:prSet presAssocID="{9C3BFFFA-D0CD-477B-8F19-390F78E2A14F}" presName="Name28" presStyleLbl="parChTrans1D3" presStyleIdx="3" presStyleCnt="6"/>
      <dgm:spPr/>
    </dgm:pt>
    <dgm:pt modelId="{A9D076B8-9A2A-4137-8CE1-2DA9E134243E}" type="pres">
      <dgm:prSet presAssocID="{EDE88E15-ADB1-470F-8348-A0358E1F77CE}" presName="hierRoot2" presStyleCnt="0">
        <dgm:presLayoutVars>
          <dgm:hierBranch val="init"/>
        </dgm:presLayoutVars>
      </dgm:prSet>
      <dgm:spPr/>
    </dgm:pt>
    <dgm:pt modelId="{C8AE9846-7D0E-43A2-BF4D-66FC7A808A7B}" type="pres">
      <dgm:prSet presAssocID="{EDE88E15-ADB1-470F-8348-A0358E1F77CE}" presName="rootComposite2" presStyleCnt="0"/>
      <dgm:spPr/>
    </dgm:pt>
    <dgm:pt modelId="{650C4461-8F2F-4515-8EB5-F36B73157065}" type="pres">
      <dgm:prSet presAssocID="{EDE88E15-ADB1-470F-8348-A0358E1F77CE}" presName="rootText2" presStyleLbl="alignAcc1" presStyleIdx="0" presStyleCnt="0">
        <dgm:presLayoutVars>
          <dgm:chPref val="3"/>
        </dgm:presLayoutVars>
      </dgm:prSet>
      <dgm:spPr/>
    </dgm:pt>
    <dgm:pt modelId="{FBD15B4A-A14E-45B2-9201-016A05950F33}" type="pres">
      <dgm:prSet presAssocID="{EDE88E15-ADB1-470F-8348-A0358E1F77CE}" presName="topArc2" presStyleLbl="parChTrans1D1" presStyleIdx="10" presStyleCnt="18"/>
      <dgm:spPr/>
    </dgm:pt>
    <dgm:pt modelId="{2A97A8CC-FF00-46E6-85C7-DCED44689C22}" type="pres">
      <dgm:prSet presAssocID="{EDE88E15-ADB1-470F-8348-A0358E1F77CE}" presName="bottomArc2" presStyleLbl="parChTrans1D1" presStyleIdx="11" presStyleCnt="18"/>
      <dgm:spPr/>
    </dgm:pt>
    <dgm:pt modelId="{B5742A8B-9FA0-4E96-AC34-62F74EBF2139}" type="pres">
      <dgm:prSet presAssocID="{EDE88E15-ADB1-470F-8348-A0358E1F77CE}" presName="topConnNode2" presStyleLbl="node3" presStyleIdx="0" presStyleCnt="0"/>
      <dgm:spPr/>
    </dgm:pt>
    <dgm:pt modelId="{15C1A5DC-EF58-4DFD-85E4-45D35B508E19}" type="pres">
      <dgm:prSet presAssocID="{EDE88E15-ADB1-470F-8348-A0358E1F77CE}" presName="hierChild4" presStyleCnt="0"/>
      <dgm:spPr/>
    </dgm:pt>
    <dgm:pt modelId="{53FE6A69-F4C3-410F-A67C-BC6881AC9BB1}" type="pres">
      <dgm:prSet presAssocID="{EDE88E15-ADB1-470F-8348-A0358E1F77CE}" presName="hierChild5" presStyleCnt="0"/>
      <dgm:spPr/>
    </dgm:pt>
    <dgm:pt modelId="{12D34106-BE79-4AFD-8E58-D9A6C7B96634}" type="pres">
      <dgm:prSet presAssocID="{55B63E0B-637F-42EC-8520-37FD5A57FA09}" presName="Name28" presStyleLbl="parChTrans1D3" presStyleIdx="4" presStyleCnt="6"/>
      <dgm:spPr/>
    </dgm:pt>
    <dgm:pt modelId="{221A151E-9112-4607-9335-9D2EC7CFDB40}" type="pres">
      <dgm:prSet presAssocID="{DDE34B9D-FC11-448F-9E7A-5D8A58528C91}" presName="hierRoot2" presStyleCnt="0">
        <dgm:presLayoutVars>
          <dgm:hierBranch val="init"/>
        </dgm:presLayoutVars>
      </dgm:prSet>
      <dgm:spPr/>
    </dgm:pt>
    <dgm:pt modelId="{F1DC20E1-9096-418F-9D57-F66ADBC07DF5}" type="pres">
      <dgm:prSet presAssocID="{DDE34B9D-FC11-448F-9E7A-5D8A58528C91}" presName="rootComposite2" presStyleCnt="0"/>
      <dgm:spPr/>
    </dgm:pt>
    <dgm:pt modelId="{92092C03-8186-4078-ADC2-BD5F2046DD9F}" type="pres">
      <dgm:prSet presAssocID="{DDE34B9D-FC11-448F-9E7A-5D8A58528C91}" presName="rootText2" presStyleLbl="alignAcc1" presStyleIdx="0" presStyleCnt="0">
        <dgm:presLayoutVars>
          <dgm:chPref val="3"/>
        </dgm:presLayoutVars>
      </dgm:prSet>
      <dgm:spPr/>
    </dgm:pt>
    <dgm:pt modelId="{5BBB71E1-7AB0-4328-BA8D-130AE116EA2A}" type="pres">
      <dgm:prSet presAssocID="{DDE34B9D-FC11-448F-9E7A-5D8A58528C91}" presName="topArc2" presStyleLbl="parChTrans1D1" presStyleIdx="12" presStyleCnt="18"/>
      <dgm:spPr/>
    </dgm:pt>
    <dgm:pt modelId="{F86BDA18-BAAD-4387-816D-F93213778A8E}" type="pres">
      <dgm:prSet presAssocID="{DDE34B9D-FC11-448F-9E7A-5D8A58528C91}" presName="bottomArc2" presStyleLbl="parChTrans1D1" presStyleIdx="13" presStyleCnt="18"/>
      <dgm:spPr/>
    </dgm:pt>
    <dgm:pt modelId="{A10CD13E-0D47-4001-80F0-74DE43AEE2C7}" type="pres">
      <dgm:prSet presAssocID="{DDE34B9D-FC11-448F-9E7A-5D8A58528C91}" presName="topConnNode2" presStyleLbl="node3" presStyleIdx="0" presStyleCnt="0"/>
      <dgm:spPr/>
    </dgm:pt>
    <dgm:pt modelId="{48D64350-8E21-4E28-ABA6-02BA4BBAE5FD}" type="pres">
      <dgm:prSet presAssocID="{DDE34B9D-FC11-448F-9E7A-5D8A58528C91}" presName="hierChild4" presStyleCnt="0"/>
      <dgm:spPr/>
    </dgm:pt>
    <dgm:pt modelId="{463D2671-58A5-42B6-ADBB-965A58F9BFC0}" type="pres">
      <dgm:prSet presAssocID="{DDE34B9D-FC11-448F-9E7A-5D8A58528C91}" presName="hierChild5" presStyleCnt="0"/>
      <dgm:spPr/>
    </dgm:pt>
    <dgm:pt modelId="{BA9A8F8D-E5C7-43C3-8E6C-A1F54579C14A}" type="pres">
      <dgm:prSet presAssocID="{51CB9A17-6221-44E3-A9AA-880476917E73}" presName="hierChild5" presStyleCnt="0"/>
      <dgm:spPr/>
    </dgm:pt>
    <dgm:pt modelId="{30FE55C2-EC3A-4780-98AA-25037E1C8570}" type="pres">
      <dgm:prSet presAssocID="{74472C26-CABF-4588-82D9-D64BA962CE5F}" presName="Name28" presStyleLbl="parChTrans1D2" presStyleIdx="1" presStyleCnt="2"/>
      <dgm:spPr/>
    </dgm:pt>
    <dgm:pt modelId="{CDCAD263-25A6-4157-B7C7-2E004B9D8229}" type="pres">
      <dgm:prSet presAssocID="{01266CF7-661F-4EB8-BDCD-C7F0E9DFFD47}" presName="hierRoot2" presStyleCnt="0">
        <dgm:presLayoutVars>
          <dgm:hierBranch val="init"/>
        </dgm:presLayoutVars>
      </dgm:prSet>
      <dgm:spPr/>
    </dgm:pt>
    <dgm:pt modelId="{531ACBD9-7FCA-4C4F-9C5A-A53EC6ECE205}" type="pres">
      <dgm:prSet presAssocID="{01266CF7-661F-4EB8-BDCD-C7F0E9DFFD47}" presName="rootComposite2" presStyleCnt="0"/>
      <dgm:spPr/>
    </dgm:pt>
    <dgm:pt modelId="{C351F464-AFAC-43B3-BFCC-CCA3E76639F8}" type="pres">
      <dgm:prSet presAssocID="{01266CF7-661F-4EB8-BDCD-C7F0E9DFFD47}" presName="rootText2" presStyleLbl="alignAcc1" presStyleIdx="0" presStyleCnt="0">
        <dgm:presLayoutVars>
          <dgm:chPref val="3"/>
        </dgm:presLayoutVars>
      </dgm:prSet>
      <dgm:spPr/>
    </dgm:pt>
    <dgm:pt modelId="{64969730-EE0B-4240-90FF-77CFB2940A9E}" type="pres">
      <dgm:prSet presAssocID="{01266CF7-661F-4EB8-BDCD-C7F0E9DFFD47}" presName="topArc2" presStyleLbl="parChTrans1D1" presStyleIdx="14" presStyleCnt="18"/>
      <dgm:spPr/>
    </dgm:pt>
    <dgm:pt modelId="{3E35257C-2992-42A1-A0A5-0D61561F6DBC}" type="pres">
      <dgm:prSet presAssocID="{01266CF7-661F-4EB8-BDCD-C7F0E9DFFD47}" presName="bottomArc2" presStyleLbl="parChTrans1D1" presStyleIdx="15" presStyleCnt="18"/>
      <dgm:spPr/>
    </dgm:pt>
    <dgm:pt modelId="{C3357E37-AC1E-405A-948C-B465DE1BE30F}" type="pres">
      <dgm:prSet presAssocID="{01266CF7-661F-4EB8-BDCD-C7F0E9DFFD47}" presName="topConnNode2" presStyleLbl="node2" presStyleIdx="0" presStyleCnt="0"/>
      <dgm:spPr/>
    </dgm:pt>
    <dgm:pt modelId="{980EBBFF-9F8C-4D97-BD39-623B9F27B641}" type="pres">
      <dgm:prSet presAssocID="{01266CF7-661F-4EB8-BDCD-C7F0E9DFFD47}" presName="hierChild4" presStyleCnt="0"/>
      <dgm:spPr/>
    </dgm:pt>
    <dgm:pt modelId="{AFB1B569-C48D-4AD0-A4C1-EF619D2EA2B1}" type="pres">
      <dgm:prSet presAssocID="{046D6862-E85E-44E1-81E3-1C1F138C37D8}" presName="Name28" presStyleLbl="parChTrans1D3" presStyleIdx="5" presStyleCnt="6"/>
      <dgm:spPr/>
    </dgm:pt>
    <dgm:pt modelId="{636647B1-D3D0-4A25-BF1C-3B389F21F317}" type="pres">
      <dgm:prSet presAssocID="{D467B323-8AE4-4735-ABDF-F52E6EC4E4D1}" presName="hierRoot2" presStyleCnt="0">
        <dgm:presLayoutVars>
          <dgm:hierBranch val="init"/>
        </dgm:presLayoutVars>
      </dgm:prSet>
      <dgm:spPr/>
    </dgm:pt>
    <dgm:pt modelId="{2C3611AC-67A1-41F0-AAB1-0F07AAC7D8A6}" type="pres">
      <dgm:prSet presAssocID="{D467B323-8AE4-4735-ABDF-F52E6EC4E4D1}" presName="rootComposite2" presStyleCnt="0"/>
      <dgm:spPr/>
    </dgm:pt>
    <dgm:pt modelId="{1DA4E0F6-FEDE-4934-AD80-810D7D0B7C0B}" type="pres">
      <dgm:prSet presAssocID="{D467B323-8AE4-4735-ABDF-F52E6EC4E4D1}" presName="rootText2" presStyleLbl="alignAcc1" presStyleIdx="0" presStyleCnt="0">
        <dgm:presLayoutVars>
          <dgm:chPref val="3"/>
        </dgm:presLayoutVars>
      </dgm:prSet>
      <dgm:spPr/>
    </dgm:pt>
    <dgm:pt modelId="{BD723069-68BF-486A-95E6-22FA5EACEF6F}" type="pres">
      <dgm:prSet presAssocID="{D467B323-8AE4-4735-ABDF-F52E6EC4E4D1}" presName="topArc2" presStyleLbl="parChTrans1D1" presStyleIdx="16" presStyleCnt="18"/>
      <dgm:spPr/>
    </dgm:pt>
    <dgm:pt modelId="{F156F728-010E-4184-BC05-06E2AB905795}" type="pres">
      <dgm:prSet presAssocID="{D467B323-8AE4-4735-ABDF-F52E6EC4E4D1}" presName="bottomArc2" presStyleLbl="parChTrans1D1" presStyleIdx="17" presStyleCnt="18"/>
      <dgm:spPr/>
    </dgm:pt>
    <dgm:pt modelId="{B23F56D2-38E6-421E-BB93-135E3505DCB5}" type="pres">
      <dgm:prSet presAssocID="{D467B323-8AE4-4735-ABDF-F52E6EC4E4D1}" presName="topConnNode2" presStyleLbl="node3" presStyleIdx="0" presStyleCnt="0"/>
      <dgm:spPr/>
    </dgm:pt>
    <dgm:pt modelId="{106C1AC5-EE3F-4ACD-9999-B0F6BC6A95CC}" type="pres">
      <dgm:prSet presAssocID="{D467B323-8AE4-4735-ABDF-F52E6EC4E4D1}" presName="hierChild4" presStyleCnt="0"/>
      <dgm:spPr/>
    </dgm:pt>
    <dgm:pt modelId="{AD007EFE-6B55-4B1D-8C25-1FE542B81328}" type="pres">
      <dgm:prSet presAssocID="{D467B323-8AE4-4735-ABDF-F52E6EC4E4D1}" presName="hierChild5" presStyleCnt="0"/>
      <dgm:spPr/>
    </dgm:pt>
    <dgm:pt modelId="{CB0F830F-D57A-4361-B103-53A77E8AB387}" type="pres">
      <dgm:prSet presAssocID="{01266CF7-661F-4EB8-BDCD-C7F0E9DFFD47}" presName="hierChild5" presStyleCnt="0"/>
      <dgm:spPr/>
    </dgm:pt>
    <dgm:pt modelId="{743D73BB-4092-47A0-81DA-DEDB94AD7BC4}" type="pres">
      <dgm:prSet presAssocID="{EE7067DD-8CE6-4E05-BA1E-C77D089F2CD2}" presName="hierChild3" presStyleCnt="0"/>
      <dgm:spPr/>
    </dgm:pt>
  </dgm:ptLst>
  <dgm:cxnLst>
    <dgm:cxn modelId="{8153FE02-A12F-48AB-8476-8DBFEBDB74D3}" type="presOf" srcId="{7F6D1514-6740-4BE0-9565-50FC53982E25}" destId="{BE46B3E3-3B78-4E5F-8A74-A91DFEBB08E6}" srcOrd="1" destOrd="0" presId="urn:microsoft.com/office/officeart/2008/layout/HalfCircleOrganizationChart"/>
    <dgm:cxn modelId="{93FE2D08-1057-40AF-B4F4-DB8EFAE86E0E}" type="presOf" srcId="{D467B323-8AE4-4735-ABDF-F52E6EC4E4D1}" destId="{1DA4E0F6-FEDE-4934-AD80-810D7D0B7C0B}" srcOrd="0" destOrd="0" presId="urn:microsoft.com/office/officeart/2008/layout/HalfCircleOrganizationChart"/>
    <dgm:cxn modelId="{16BF0415-6524-44AB-A4FD-0EA925B0E3E0}" srcId="{01266CF7-661F-4EB8-BDCD-C7F0E9DFFD47}" destId="{D467B323-8AE4-4735-ABDF-F52E6EC4E4D1}" srcOrd="0" destOrd="0" parTransId="{046D6862-E85E-44E1-81E3-1C1F138C37D8}" sibTransId="{C29EE0AB-AC4D-47C0-A190-AA0A422EC9B4}"/>
    <dgm:cxn modelId="{92B5F918-0F21-41CC-AEA5-6026E4FAD6BE}" type="presOf" srcId="{01266CF7-661F-4EB8-BDCD-C7F0E9DFFD47}" destId="{C351F464-AFAC-43B3-BFCC-CCA3E76639F8}" srcOrd="0" destOrd="0" presId="urn:microsoft.com/office/officeart/2008/layout/HalfCircleOrganizationChart"/>
    <dgm:cxn modelId="{E29EDC1A-B02C-49BF-83AC-3839E176B455}" type="presOf" srcId="{DDE34B9D-FC11-448F-9E7A-5D8A58528C91}" destId="{92092C03-8186-4078-ADC2-BD5F2046DD9F}" srcOrd="0" destOrd="0" presId="urn:microsoft.com/office/officeart/2008/layout/HalfCircleOrganizationChart"/>
    <dgm:cxn modelId="{C3B6F61F-1601-4732-AEA8-F25C0B580D38}" type="presOf" srcId="{36A6E45E-5156-4AE1-9168-1247EC214089}" destId="{D33C7E46-94B5-455C-A554-67B281C98104}" srcOrd="1" destOrd="0" presId="urn:microsoft.com/office/officeart/2008/layout/HalfCircleOrganizationChart"/>
    <dgm:cxn modelId="{7D0BC122-1EF7-4EB6-9408-5234212DCE81}" type="presOf" srcId="{EDE88E15-ADB1-470F-8348-A0358E1F77CE}" destId="{B5742A8B-9FA0-4E96-AC34-62F74EBF2139}" srcOrd="1" destOrd="0" presId="urn:microsoft.com/office/officeart/2008/layout/HalfCircleOrganizationChart"/>
    <dgm:cxn modelId="{87B13328-0C9A-4AAF-A057-965C9C22EF46}" type="presOf" srcId="{DDE34B9D-FC11-448F-9E7A-5D8A58528C91}" destId="{A10CD13E-0D47-4001-80F0-74DE43AEE2C7}" srcOrd="1" destOrd="0" presId="urn:microsoft.com/office/officeart/2008/layout/HalfCircleOrganizationChart"/>
    <dgm:cxn modelId="{3F63CB2D-1B6D-4411-9004-A7168869AD6F}" srcId="{51CB9A17-6221-44E3-A9AA-880476917E73}" destId="{EDE88E15-ADB1-470F-8348-A0358E1F77CE}" srcOrd="3" destOrd="0" parTransId="{9C3BFFFA-D0CD-477B-8F19-390F78E2A14F}" sibTransId="{FE185509-9E19-4D99-93FE-C03C2C79BF9F}"/>
    <dgm:cxn modelId="{8CE84532-80C7-4E4E-A728-3B8FA837400A}" srcId="{51CB9A17-6221-44E3-A9AA-880476917E73}" destId="{36A6E45E-5156-4AE1-9168-1247EC214089}" srcOrd="1" destOrd="0" parTransId="{CC7E274D-0055-4654-B58F-796E2944739A}" sibTransId="{03CA3088-5776-4E76-8760-C348C2D04929}"/>
    <dgm:cxn modelId="{3462545C-9BFE-4D9F-BF42-561FAA6701A4}" type="presOf" srcId="{9C3BFFFA-D0CD-477B-8F19-390F78E2A14F}" destId="{9F5A9510-B099-49B2-8952-4CA8584CA89D}" srcOrd="0" destOrd="0" presId="urn:microsoft.com/office/officeart/2008/layout/HalfCircleOrganizationChart"/>
    <dgm:cxn modelId="{8FA5F75D-31F4-449C-87CC-48A651125E37}" srcId="{51CB9A17-6221-44E3-A9AA-880476917E73}" destId="{DDE34B9D-FC11-448F-9E7A-5D8A58528C91}" srcOrd="4" destOrd="0" parTransId="{55B63E0B-637F-42EC-8520-37FD5A57FA09}" sibTransId="{45FC8A02-0EFF-4B02-BAF1-DD3861CDE648}"/>
    <dgm:cxn modelId="{E4E56148-19BA-4467-8790-98174948E1F7}" type="presOf" srcId="{DC8C0264-2257-4675-8B52-97C170D67E4F}" destId="{571CEA2A-F29A-4479-BE24-2200705AC3D1}" srcOrd="0" destOrd="0" presId="urn:microsoft.com/office/officeart/2008/layout/HalfCircleOrganizationChart"/>
    <dgm:cxn modelId="{5CC17A69-D1F7-40F3-9567-2D0CF353FCC0}" type="presOf" srcId="{55B63E0B-637F-42EC-8520-37FD5A57FA09}" destId="{12D34106-BE79-4AFD-8E58-D9A6C7B96634}" srcOrd="0" destOrd="0" presId="urn:microsoft.com/office/officeart/2008/layout/HalfCircleOrganizationChart"/>
    <dgm:cxn modelId="{0825826C-04C4-4BF1-8C14-B69BCF6910EA}" srcId="{DC8C0264-2257-4675-8B52-97C170D67E4F}" destId="{EE7067DD-8CE6-4E05-BA1E-C77D089F2CD2}" srcOrd="0" destOrd="0" parTransId="{1BDAAE6F-7517-47DA-9A43-1EB1E58B118E}" sibTransId="{859141BB-D593-4DB6-955A-CF4B52205808}"/>
    <dgm:cxn modelId="{1E5A2153-4DEC-4B75-84F3-F076378B880F}" type="presOf" srcId="{DBD8BDE8-71A4-4FD8-B0C9-63D9C185346F}" destId="{8579A52A-09D4-485E-91D3-55C2AD763E14}" srcOrd="0" destOrd="0" presId="urn:microsoft.com/office/officeart/2008/layout/HalfCircleOrganizationChart"/>
    <dgm:cxn modelId="{00B61B79-7343-4FBE-8494-04EC64150542}" srcId="{EE7067DD-8CE6-4E05-BA1E-C77D089F2CD2}" destId="{01266CF7-661F-4EB8-BDCD-C7F0E9DFFD47}" srcOrd="1" destOrd="0" parTransId="{74472C26-CABF-4588-82D9-D64BA962CE5F}" sibTransId="{A8A89C28-7EC7-406D-BE80-8098CB90D4E5}"/>
    <dgm:cxn modelId="{FB1D495A-C5D0-42F5-A537-96B652642DB9}" type="presOf" srcId="{D467B323-8AE4-4735-ABDF-F52E6EC4E4D1}" destId="{B23F56D2-38E6-421E-BB93-135E3505DCB5}" srcOrd="1" destOrd="0" presId="urn:microsoft.com/office/officeart/2008/layout/HalfCircleOrganizationChart"/>
    <dgm:cxn modelId="{4CF2307C-12E0-40F5-87CD-FC18262645DD}" srcId="{51CB9A17-6221-44E3-A9AA-880476917E73}" destId="{7F6D1514-6740-4BE0-9565-50FC53982E25}" srcOrd="2" destOrd="0" parTransId="{2ECE4E02-7AB0-46F2-B58A-3B29B84D82AB}" sibTransId="{8693F305-F30B-41FF-926E-B4CB569CFE86}"/>
    <dgm:cxn modelId="{E697D37C-2338-4AA5-9FB5-5853C29D343D}" type="presOf" srcId="{CC7E274D-0055-4654-B58F-796E2944739A}" destId="{DB58B1E5-471F-4F2C-BD8F-0640E139165A}" srcOrd="0" destOrd="0" presId="urn:microsoft.com/office/officeart/2008/layout/HalfCircleOrganizationChart"/>
    <dgm:cxn modelId="{6777CB7E-A89D-4802-A035-0B94ED7C8817}" type="presOf" srcId="{36A6E45E-5156-4AE1-9168-1247EC214089}" destId="{988CE8CD-A248-431E-BAAF-6AFCF1539746}" srcOrd="0" destOrd="0" presId="urn:microsoft.com/office/officeart/2008/layout/HalfCircleOrganizationChart"/>
    <dgm:cxn modelId="{6E60FD7F-A160-4832-8F95-AA33F15E479C}" type="presOf" srcId="{7F6D1514-6740-4BE0-9565-50FC53982E25}" destId="{D5DF0F59-A422-4909-B792-43A8B9A24813}" srcOrd="0" destOrd="0" presId="urn:microsoft.com/office/officeart/2008/layout/HalfCircleOrganizationChart"/>
    <dgm:cxn modelId="{F391A287-25DF-4674-A18C-8D26F7ADE105}" type="presOf" srcId="{EE7067DD-8CE6-4E05-BA1E-C77D089F2CD2}" destId="{477DF7C1-9E91-4A4D-823D-36FD4C493431}" srcOrd="0" destOrd="0" presId="urn:microsoft.com/office/officeart/2008/layout/HalfCircleOrganizationChart"/>
    <dgm:cxn modelId="{9A348494-0DEC-435E-AAB9-9E2C898D7F6A}" type="presOf" srcId="{EE7067DD-8CE6-4E05-BA1E-C77D089F2CD2}" destId="{43DA8899-46E5-4FD7-B7DE-AAFAC73C1CC8}" srcOrd="1" destOrd="0" presId="urn:microsoft.com/office/officeart/2008/layout/HalfCircleOrganizationChart"/>
    <dgm:cxn modelId="{078DE695-2DFD-4E30-B072-91DF14BEF602}" type="presOf" srcId="{01266CF7-661F-4EB8-BDCD-C7F0E9DFFD47}" destId="{C3357E37-AC1E-405A-948C-B465DE1BE30F}" srcOrd="1" destOrd="0" presId="urn:microsoft.com/office/officeart/2008/layout/HalfCircleOrganizationChart"/>
    <dgm:cxn modelId="{15AF38A5-F47B-4FFD-9F01-B9F254513B19}" type="presOf" srcId="{8102D4A1-9783-45A3-A30E-421B0F1FC7A3}" destId="{5FF0038B-77CB-49E2-95AF-7CEB8A100FF5}" srcOrd="0" destOrd="0" presId="urn:microsoft.com/office/officeart/2008/layout/HalfCircleOrganizationChart"/>
    <dgm:cxn modelId="{64E7D0AD-48D0-477C-84C1-F7A9A8E0E22D}" type="presOf" srcId="{72C15E3F-9490-4BA3-BD1F-C1A9B825199D}" destId="{EA97E2D8-E9BC-4060-8738-86D70024AC80}" srcOrd="1" destOrd="0" presId="urn:microsoft.com/office/officeart/2008/layout/HalfCircleOrganizationChart"/>
    <dgm:cxn modelId="{4E5B0DB0-B0D5-4713-8CEB-D144577BD08F}" type="presOf" srcId="{51CB9A17-6221-44E3-A9AA-880476917E73}" destId="{B8B56BBE-2DC0-4E48-9CAF-31FCCCCA6AF1}" srcOrd="0" destOrd="0" presId="urn:microsoft.com/office/officeart/2008/layout/HalfCircleOrganizationChart"/>
    <dgm:cxn modelId="{0E4C17B1-7A31-4F27-91E9-70BAAAB1BE9F}" type="presOf" srcId="{72C15E3F-9490-4BA3-BD1F-C1A9B825199D}" destId="{15028775-8974-4D75-8523-5EE856CF659F}" srcOrd="0" destOrd="0" presId="urn:microsoft.com/office/officeart/2008/layout/HalfCircleOrganizationChart"/>
    <dgm:cxn modelId="{048F4AB7-2320-431B-91F2-2522610F785A}" type="presOf" srcId="{046D6862-E85E-44E1-81E3-1C1F138C37D8}" destId="{AFB1B569-C48D-4AD0-A4C1-EF619D2EA2B1}" srcOrd="0" destOrd="0" presId="urn:microsoft.com/office/officeart/2008/layout/HalfCircleOrganizationChart"/>
    <dgm:cxn modelId="{CEA90CCA-71DC-4A94-B5E0-317511CC4132}" srcId="{51CB9A17-6221-44E3-A9AA-880476917E73}" destId="{72C15E3F-9490-4BA3-BD1F-C1A9B825199D}" srcOrd="0" destOrd="0" parTransId="{8102D4A1-9783-45A3-A30E-421B0F1FC7A3}" sibTransId="{3FFD90B2-F7E7-43E4-A243-218F938F5486}"/>
    <dgm:cxn modelId="{724F8BD0-3E09-4033-A631-CC65CA9C4DFB}" srcId="{EE7067DD-8CE6-4E05-BA1E-C77D089F2CD2}" destId="{51CB9A17-6221-44E3-A9AA-880476917E73}" srcOrd="0" destOrd="0" parTransId="{DBD8BDE8-71A4-4FD8-B0C9-63D9C185346F}" sibTransId="{5587E905-83C1-45D4-ABCB-2B0FAE630151}"/>
    <dgm:cxn modelId="{9AA47DD6-42AB-41E6-80AB-7410C77C22CE}" type="presOf" srcId="{2ECE4E02-7AB0-46F2-B58A-3B29B84D82AB}" destId="{73C0051A-9F50-4894-8B17-36FEBC86E95D}" srcOrd="0" destOrd="0" presId="urn:microsoft.com/office/officeart/2008/layout/HalfCircleOrganizationChart"/>
    <dgm:cxn modelId="{03D668DC-C11B-48D6-8E9F-94F56AE040D8}" type="presOf" srcId="{EDE88E15-ADB1-470F-8348-A0358E1F77CE}" destId="{650C4461-8F2F-4515-8EB5-F36B73157065}" srcOrd="0" destOrd="0" presId="urn:microsoft.com/office/officeart/2008/layout/HalfCircleOrganizationChart"/>
    <dgm:cxn modelId="{5A628DDF-BA04-4E15-BC60-4FC208406867}" type="presOf" srcId="{51CB9A17-6221-44E3-A9AA-880476917E73}" destId="{58ECD4BC-CF44-4788-86A8-1D3A1FDFB347}" srcOrd="1" destOrd="0" presId="urn:microsoft.com/office/officeart/2008/layout/HalfCircleOrganizationChart"/>
    <dgm:cxn modelId="{164579FC-775C-4318-B6E7-AA6FEB45BD65}" type="presOf" srcId="{74472C26-CABF-4588-82D9-D64BA962CE5F}" destId="{30FE55C2-EC3A-4780-98AA-25037E1C8570}" srcOrd="0" destOrd="0" presId="urn:microsoft.com/office/officeart/2008/layout/HalfCircleOrganizationChart"/>
    <dgm:cxn modelId="{ED43AF3D-3DCD-435C-979D-0E425D1BAAE8}" type="presParOf" srcId="{571CEA2A-F29A-4479-BE24-2200705AC3D1}" destId="{C92121DF-C08A-4BCF-8FBB-1A87315494CA}" srcOrd="0" destOrd="0" presId="urn:microsoft.com/office/officeart/2008/layout/HalfCircleOrganizationChart"/>
    <dgm:cxn modelId="{33EB24AA-294A-4FAB-89E6-231946D59EFF}" type="presParOf" srcId="{C92121DF-C08A-4BCF-8FBB-1A87315494CA}" destId="{44BF0590-4F82-4CE0-BA90-696B3D7F075B}" srcOrd="0" destOrd="0" presId="urn:microsoft.com/office/officeart/2008/layout/HalfCircleOrganizationChart"/>
    <dgm:cxn modelId="{BC44862E-408A-480F-9D48-490BC0B9CF47}" type="presParOf" srcId="{44BF0590-4F82-4CE0-BA90-696B3D7F075B}" destId="{477DF7C1-9E91-4A4D-823D-36FD4C493431}" srcOrd="0" destOrd="0" presId="urn:microsoft.com/office/officeart/2008/layout/HalfCircleOrganizationChart"/>
    <dgm:cxn modelId="{795C085B-20D8-4274-8DD2-952535A8823E}" type="presParOf" srcId="{44BF0590-4F82-4CE0-BA90-696B3D7F075B}" destId="{93C99FC5-191B-40F6-B9B5-9B7692C5E951}" srcOrd="1" destOrd="0" presId="urn:microsoft.com/office/officeart/2008/layout/HalfCircleOrganizationChart"/>
    <dgm:cxn modelId="{5549BBA2-BCD2-4F08-8E78-73EC17EDEDE9}" type="presParOf" srcId="{44BF0590-4F82-4CE0-BA90-696B3D7F075B}" destId="{F8E6EAD1-859C-4B29-A874-204D7A6B2AC8}" srcOrd="2" destOrd="0" presId="urn:microsoft.com/office/officeart/2008/layout/HalfCircleOrganizationChart"/>
    <dgm:cxn modelId="{EB2D5A39-FAE7-4440-8E03-BE6772E74224}" type="presParOf" srcId="{44BF0590-4F82-4CE0-BA90-696B3D7F075B}" destId="{43DA8899-46E5-4FD7-B7DE-AAFAC73C1CC8}" srcOrd="3" destOrd="0" presId="urn:microsoft.com/office/officeart/2008/layout/HalfCircleOrganizationChart"/>
    <dgm:cxn modelId="{C26E28E9-6022-44BD-A59F-A88BD7B4ED12}" type="presParOf" srcId="{C92121DF-C08A-4BCF-8FBB-1A87315494CA}" destId="{F45294D6-1E82-4E5D-BE68-C0C917DEEB6C}" srcOrd="1" destOrd="0" presId="urn:microsoft.com/office/officeart/2008/layout/HalfCircleOrganizationChart"/>
    <dgm:cxn modelId="{417386F3-2CC5-437C-B1F4-DF3CB6DCF992}" type="presParOf" srcId="{F45294D6-1E82-4E5D-BE68-C0C917DEEB6C}" destId="{8579A52A-09D4-485E-91D3-55C2AD763E14}" srcOrd="0" destOrd="0" presId="urn:microsoft.com/office/officeart/2008/layout/HalfCircleOrganizationChart"/>
    <dgm:cxn modelId="{27F6580D-57D1-48B3-83DB-1BD21D1D1F10}" type="presParOf" srcId="{F45294D6-1E82-4E5D-BE68-C0C917DEEB6C}" destId="{2565A370-9E37-4A83-9DEA-506E4A73FE3E}" srcOrd="1" destOrd="0" presId="urn:microsoft.com/office/officeart/2008/layout/HalfCircleOrganizationChart"/>
    <dgm:cxn modelId="{A4320E1B-12E2-411F-B892-DBA41AA2F166}" type="presParOf" srcId="{2565A370-9E37-4A83-9DEA-506E4A73FE3E}" destId="{1DC201F2-F767-4FFD-9FFD-3A0B770DB83D}" srcOrd="0" destOrd="0" presId="urn:microsoft.com/office/officeart/2008/layout/HalfCircleOrganizationChart"/>
    <dgm:cxn modelId="{BDEA897F-E6DB-473C-84F3-93C9C17A22B7}" type="presParOf" srcId="{1DC201F2-F767-4FFD-9FFD-3A0B770DB83D}" destId="{B8B56BBE-2DC0-4E48-9CAF-31FCCCCA6AF1}" srcOrd="0" destOrd="0" presId="urn:microsoft.com/office/officeart/2008/layout/HalfCircleOrganizationChart"/>
    <dgm:cxn modelId="{FE11FB1F-7BDC-45F8-B1DF-5381AA75EC30}" type="presParOf" srcId="{1DC201F2-F767-4FFD-9FFD-3A0B770DB83D}" destId="{6973AF75-8768-4A6F-B50B-091D4F02C9AD}" srcOrd="1" destOrd="0" presId="urn:microsoft.com/office/officeart/2008/layout/HalfCircleOrganizationChart"/>
    <dgm:cxn modelId="{AE5B9E2F-6867-461B-8C2C-23AAD46D4B95}" type="presParOf" srcId="{1DC201F2-F767-4FFD-9FFD-3A0B770DB83D}" destId="{E4EE8FA6-3895-4624-BA38-3BF01579833D}" srcOrd="2" destOrd="0" presId="urn:microsoft.com/office/officeart/2008/layout/HalfCircleOrganizationChart"/>
    <dgm:cxn modelId="{31D3DE77-35D7-459E-B539-BEE8890C9555}" type="presParOf" srcId="{1DC201F2-F767-4FFD-9FFD-3A0B770DB83D}" destId="{58ECD4BC-CF44-4788-86A8-1D3A1FDFB347}" srcOrd="3" destOrd="0" presId="urn:microsoft.com/office/officeart/2008/layout/HalfCircleOrganizationChart"/>
    <dgm:cxn modelId="{0471EF3A-E2D4-47EF-B50E-936B451F7624}" type="presParOf" srcId="{2565A370-9E37-4A83-9DEA-506E4A73FE3E}" destId="{7E08BBFC-E787-45E9-8959-A21BF5061FF1}" srcOrd="1" destOrd="0" presId="urn:microsoft.com/office/officeart/2008/layout/HalfCircleOrganizationChart"/>
    <dgm:cxn modelId="{8E35F8B4-E523-4D44-A8EC-9C26202A9431}" type="presParOf" srcId="{7E08BBFC-E787-45E9-8959-A21BF5061FF1}" destId="{5FF0038B-77CB-49E2-95AF-7CEB8A100FF5}" srcOrd="0" destOrd="0" presId="urn:microsoft.com/office/officeart/2008/layout/HalfCircleOrganizationChart"/>
    <dgm:cxn modelId="{3F26E4BE-8F81-4290-9F23-68DDBB1E61C3}" type="presParOf" srcId="{7E08BBFC-E787-45E9-8959-A21BF5061FF1}" destId="{27CA363B-3184-4110-810B-38AF49ED9EEE}" srcOrd="1" destOrd="0" presId="urn:microsoft.com/office/officeart/2008/layout/HalfCircleOrganizationChart"/>
    <dgm:cxn modelId="{CDEBE8C7-0E62-40C7-B52D-003451CE49E8}" type="presParOf" srcId="{27CA363B-3184-4110-810B-38AF49ED9EEE}" destId="{B684DDCD-82FF-493B-89C2-DFC6BCB82001}" srcOrd="0" destOrd="0" presId="urn:microsoft.com/office/officeart/2008/layout/HalfCircleOrganizationChart"/>
    <dgm:cxn modelId="{1C0F5C2E-A8AE-4DA1-93DC-1D0BB65C5440}" type="presParOf" srcId="{B684DDCD-82FF-493B-89C2-DFC6BCB82001}" destId="{15028775-8974-4D75-8523-5EE856CF659F}" srcOrd="0" destOrd="0" presId="urn:microsoft.com/office/officeart/2008/layout/HalfCircleOrganizationChart"/>
    <dgm:cxn modelId="{EB42E90B-384F-4FA2-8830-5060A7FA6E1A}" type="presParOf" srcId="{B684DDCD-82FF-493B-89C2-DFC6BCB82001}" destId="{A4B7319A-7730-4EE5-9CE8-72ECC090C040}" srcOrd="1" destOrd="0" presId="urn:microsoft.com/office/officeart/2008/layout/HalfCircleOrganizationChart"/>
    <dgm:cxn modelId="{1A8FD8C2-0F41-4A6A-92CF-14FBE2F42AB0}" type="presParOf" srcId="{B684DDCD-82FF-493B-89C2-DFC6BCB82001}" destId="{0F0BDBD3-CB72-4B80-B6F8-0750C9CC86CD}" srcOrd="2" destOrd="0" presId="urn:microsoft.com/office/officeart/2008/layout/HalfCircleOrganizationChart"/>
    <dgm:cxn modelId="{4246B16C-717C-49BC-8AC1-A92BE1C318CE}" type="presParOf" srcId="{B684DDCD-82FF-493B-89C2-DFC6BCB82001}" destId="{EA97E2D8-E9BC-4060-8738-86D70024AC80}" srcOrd="3" destOrd="0" presId="urn:microsoft.com/office/officeart/2008/layout/HalfCircleOrganizationChart"/>
    <dgm:cxn modelId="{A0FCE9E3-15AB-410E-85B8-B988DFE82B0C}" type="presParOf" srcId="{27CA363B-3184-4110-810B-38AF49ED9EEE}" destId="{232216F6-6E08-4D8D-919C-1CD34EB5E1CF}" srcOrd="1" destOrd="0" presId="urn:microsoft.com/office/officeart/2008/layout/HalfCircleOrganizationChart"/>
    <dgm:cxn modelId="{B5BB887A-144A-41A3-A6DF-B699EBC295EE}" type="presParOf" srcId="{27CA363B-3184-4110-810B-38AF49ED9EEE}" destId="{9EE928B5-8C16-4540-9370-3DDCD9984086}" srcOrd="2" destOrd="0" presId="urn:microsoft.com/office/officeart/2008/layout/HalfCircleOrganizationChart"/>
    <dgm:cxn modelId="{2B5D550A-3A98-40D6-80E3-2A7C57812B88}" type="presParOf" srcId="{7E08BBFC-E787-45E9-8959-A21BF5061FF1}" destId="{DB58B1E5-471F-4F2C-BD8F-0640E139165A}" srcOrd="2" destOrd="0" presId="urn:microsoft.com/office/officeart/2008/layout/HalfCircleOrganizationChart"/>
    <dgm:cxn modelId="{C3BED7A2-212F-4CCE-B9A9-4CD6849F9FB7}" type="presParOf" srcId="{7E08BBFC-E787-45E9-8959-A21BF5061FF1}" destId="{8BC50A4D-C1F9-4E35-AAFF-C66D6B86101B}" srcOrd="3" destOrd="0" presId="urn:microsoft.com/office/officeart/2008/layout/HalfCircleOrganizationChart"/>
    <dgm:cxn modelId="{E7A928CF-D31D-4109-B952-010C903112F0}" type="presParOf" srcId="{8BC50A4D-C1F9-4E35-AAFF-C66D6B86101B}" destId="{6C7796E8-41F2-44CE-ABED-4A8D9D330F3E}" srcOrd="0" destOrd="0" presId="urn:microsoft.com/office/officeart/2008/layout/HalfCircleOrganizationChart"/>
    <dgm:cxn modelId="{311CC986-BCEF-4F4F-829C-4C0F8CB0F895}" type="presParOf" srcId="{6C7796E8-41F2-44CE-ABED-4A8D9D330F3E}" destId="{988CE8CD-A248-431E-BAAF-6AFCF1539746}" srcOrd="0" destOrd="0" presId="urn:microsoft.com/office/officeart/2008/layout/HalfCircleOrganizationChart"/>
    <dgm:cxn modelId="{3A6709E8-A051-47C0-AC95-BB508E63B7E7}" type="presParOf" srcId="{6C7796E8-41F2-44CE-ABED-4A8D9D330F3E}" destId="{8D0D30FF-6B13-42C4-8C5A-A75EF26C58E0}" srcOrd="1" destOrd="0" presId="urn:microsoft.com/office/officeart/2008/layout/HalfCircleOrganizationChart"/>
    <dgm:cxn modelId="{1E68B926-D11B-4D70-B771-E762B562D628}" type="presParOf" srcId="{6C7796E8-41F2-44CE-ABED-4A8D9D330F3E}" destId="{E7F0E18D-8A56-4042-B38B-0C8380E33071}" srcOrd="2" destOrd="0" presId="urn:microsoft.com/office/officeart/2008/layout/HalfCircleOrganizationChart"/>
    <dgm:cxn modelId="{5ED5AA6E-224A-47A6-952A-711A864D0DEC}" type="presParOf" srcId="{6C7796E8-41F2-44CE-ABED-4A8D9D330F3E}" destId="{D33C7E46-94B5-455C-A554-67B281C98104}" srcOrd="3" destOrd="0" presId="urn:microsoft.com/office/officeart/2008/layout/HalfCircleOrganizationChart"/>
    <dgm:cxn modelId="{8F31DD4E-255D-4B04-A267-2CA5C417E22A}" type="presParOf" srcId="{8BC50A4D-C1F9-4E35-AAFF-C66D6B86101B}" destId="{7F8E6A1B-C207-4A38-9016-2AD5FFD294F4}" srcOrd="1" destOrd="0" presId="urn:microsoft.com/office/officeart/2008/layout/HalfCircleOrganizationChart"/>
    <dgm:cxn modelId="{810F57BD-BD4B-4096-B17C-3C822C138C1B}" type="presParOf" srcId="{8BC50A4D-C1F9-4E35-AAFF-C66D6B86101B}" destId="{6ED71D7A-F196-4DC1-B69E-ED6EA5E15A1D}" srcOrd="2" destOrd="0" presId="urn:microsoft.com/office/officeart/2008/layout/HalfCircleOrganizationChart"/>
    <dgm:cxn modelId="{12E4FD2E-A576-463A-9849-5FA1F95F214D}" type="presParOf" srcId="{7E08BBFC-E787-45E9-8959-A21BF5061FF1}" destId="{73C0051A-9F50-4894-8B17-36FEBC86E95D}" srcOrd="4" destOrd="0" presId="urn:microsoft.com/office/officeart/2008/layout/HalfCircleOrganizationChart"/>
    <dgm:cxn modelId="{8CE7471B-56BE-42DF-8BAD-C493DE6C35D9}" type="presParOf" srcId="{7E08BBFC-E787-45E9-8959-A21BF5061FF1}" destId="{BA402F9A-B5A2-452D-B3CC-9FD8903DBE63}" srcOrd="5" destOrd="0" presId="urn:microsoft.com/office/officeart/2008/layout/HalfCircleOrganizationChart"/>
    <dgm:cxn modelId="{9E6E97E3-767C-4633-9B6E-E1D1804F4608}" type="presParOf" srcId="{BA402F9A-B5A2-452D-B3CC-9FD8903DBE63}" destId="{0C0FBEEE-6E57-4FC8-B77F-572F4D7F36E4}" srcOrd="0" destOrd="0" presId="urn:microsoft.com/office/officeart/2008/layout/HalfCircleOrganizationChart"/>
    <dgm:cxn modelId="{725FDDBD-F48B-4444-9047-9904109D682E}" type="presParOf" srcId="{0C0FBEEE-6E57-4FC8-B77F-572F4D7F36E4}" destId="{D5DF0F59-A422-4909-B792-43A8B9A24813}" srcOrd="0" destOrd="0" presId="urn:microsoft.com/office/officeart/2008/layout/HalfCircleOrganizationChart"/>
    <dgm:cxn modelId="{561F1FC0-3917-438E-995F-F743E4EE3CB0}" type="presParOf" srcId="{0C0FBEEE-6E57-4FC8-B77F-572F4D7F36E4}" destId="{84161FD8-6EE7-4A72-AF8A-34A2BA12D4A2}" srcOrd="1" destOrd="0" presId="urn:microsoft.com/office/officeart/2008/layout/HalfCircleOrganizationChart"/>
    <dgm:cxn modelId="{ED6AACFD-E92A-47BD-ADB6-6FBF73C4054D}" type="presParOf" srcId="{0C0FBEEE-6E57-4FC8-B77F-572F4D7F36E4}" destId="{88677B35-A780-482F-8F24-FD657D4335BB}" srcOrd="2" destOrd="0" presId="urn:microsoft.com/office/officeart/2008/layout/HalfCircleOrganizationChart"/>
    <dgm:cxn modelId="{D2AA673A-CD0B-48C9-A005-662FC523BC5E}" type="presParOf" srcId="{0C0FBEEE-6E57-4FC8-B77F-572F4D7F36E4}" destId="{BE46B3E3-3B78-4E5F-8A74-A91DFEBB08E6}" srcOrd="3" destOrd="0" presId="urn:microsoft.com/office/officeart/2008/layout/HalfCircleOrganizationChart"/>
    <dgm:cxn modelId="{7CFD4218-B182-460F-920D-DD1A46CFFBEE}" type="presParOf" srcId="{BA402F9A-B5A2-452D-B3CC-9FD8903DBE63}" destId="{D752869C-D431-4352-BD1A-B231CEAAA8AA}" srcOrd="1" destOrd="0" presId="urn:microsoft.com/office/officeart/2008/layout/HalfCircleOrganizationChart"/>
    <dgm:cxn modelId="{DDF31740-6F65-4F1E-915B-A2B6C9B4AF5F}" type="presParOf" srcId="{BA402F9A-B5A2-452D-B3CC-9FD8903DBE63}" destId="{D05883B2-CD1E-4406-BDD3-3C148E10890F}" srcOrd="2" destOrd="0" presId="urn:microsoft.com/office/officeart/2008/layout/HalfCircleOrganizationChart"/>
    <dgm:cxn modelId="{0B48545B-3A9D-4FF4-9E52-D5D2B5480707}" type="presParOf" srcId="{7E08BBFC-E787-45E9-8959-A21BF5061FF1}" destId="{9F5A9510-B099-49B2-8952-4CA8584CA89D}" srcOrd="6" destOrd="0" presId="urn:microsoft.com/office/officeart/2008/layout/HalfCircleOrganizationChart"/>
    <dgm:cxn modelId="{839097E2-FE4C-47BE-B56A-01F1003B126F}" type="presParOf" srcId="{7E08BBFC-E787-45E9-8959-A21BF5061FF1}" destId="{A9D076B8-9A2A-4137-8CE1-2DA9E134243E}" srcOrd="7" destOrd="0" presId="urn:microsoft.com/office/officeart/2008/layout/HalfCircleOrganizationChart"/>
    <dgm:cxn modelId="{835E192F-98F4-4B89-82D4-3BF6B89292FD}" type="presParOf" srcId="{A9D076B8-9A2A-4137-8CE1-2DA9E134243E}" destId="{C8AE9846-7D0E-43A2-BF4D-66FC7A808A7B}" srcOrd="0" destOrd="0" presId="urn:microsoft.com/office/officeart/2008/layout/HalfCircleOrganizationChart"/>
    <dgm:cxn modelId="{0352B3E5-3C34-4986-B5E9-25A19A22F4A7}" type="presParOf" srcId="{C8AE9846-7D0E-43A2-BF4D-66FC7A808A7B}" destId="{650C4461-8F2F-4515-8EB5-F36B73157065}" srcOrd="0" destOrd="0" presId="urn:microsoft.com/office/officeart/2008/layout/HalfCircleOrganizationChart"/>
    <dgm:cxn modelId="{1F4A0851-7647-48D4-8C52-180355A5A0A6}" type="presParOf" srcId="{C8AE9846-7D0E-43A2-BF4D-66FC7A808A7B}" destId="{FBD15B4A-A14E-45B2-9201-016A05950F33}" srcOrd="1" destOrd="0" presId="urn:microsoft.com/office/officeart/2008/layout/HalfCircleOrganizationChart"/>
    <dgm:cxn modelId="{A2799530-D41E-469C-B349-DEE80AA74B5B}" type="presParOf" srcId="{C8AE9846-7D0E-43A2-BF4D-66FC7A808A7B}" destId="{2A97A8CC-FF00-46E6-85C7-DCED44689C22}" srcOrd="2" destOrd="0" presId="urn:microsoft.com/office/officeart/2008/layout/HalfCircleOrganizationChart"/>
    <dgm:cxn modelId="{15BB0529-4D61-4F41-B897-CA9230E8D545}" type="presParOf" srcId="{C8AE9846-7D0E-43A2-BF4D-66FC7A808A7B}" destId="{B5742A8B-9FA0-4E96-AC34-62F74EBF2139}" srcOrd="3" destOrd="0" presId="urn:microsoft.com/office/officeart/2008/layout/HalfCircleOrganizationChart"/>
    <dgm:cxn modelId="{FFD409C6-6437-4619-98B1-513FEAF60BAA}" type="presParOf" srcId="{A9D076B8-9A2A-4137-8CE1-2DA9E134243E}" destId="{15C1A5DC-EF58-4DFD-85E4-45D35B508E19}" srcOrd="1" destOrd="0" presId="urn:microsoft.com/office/officeart/2008/layout/HalfCircleOrganizationChart"/>
    <dgm:cxn modelId="{79BD42C1-B2CC-4627-9E59-A03F8E426461}" type="presParOf" srcId="{A9D076B8-9A2A-4137-8CE1-2DA9E134243E}" destId="{53FE6A69-F4C3-410F-A67C-BC6881AC9BB1}" srcOrd="2" destOrd="0" presId="urn:microsoft.com/office/officeart/2008/layout/HalfCircleOrganizationChart"/>
    <dgm:cxn modelId="{F72807A8-85A1-4D29-A6B2-0F6EF86F8F9B}" type="presParOf" srcId="{7E08BBFC-E787-45E9-8959-A21BF5061FF1}" destId="{12D34106-BE79-4AFD-8E58-D9A6C7B96634}" srcOrd="8" destOrd="0" presId="urn:microsoft.com/office/officeart/2008/layout/HalfCircleOrganizationChart"/>
    <dgm:cxn modelId="{0C665CFA-8C0B-4F53-9E11-B9F2A668B9D5}" type="presParOf" srcId="{7E08BBFC-E787-45E9-8959-A21BF5061FF1}" destId="{221A151E-9112-4607-9335-9D2EC7CFDB40}" srcOrd="9" destOrd="0" presId="urn:microsoft.com/office/officeart/2008/layout/HalfCircleOrganizationChart"/>
    <dgm:cxn modelId="{7C42E5F4-2993-478F-A735-08C0AC16DE4E}" type="presParOf" srcId="{221A151E-9112-4607-9335-9D2EC7CFDB40}" destId="{F1DC20E1-9096-418F-9D57-F66ADBC07DF5}" srcOrd="0" destOrd="0" presId="urn:microsoft.com/office/officeart/2008/layout/HalfCircleOrganizationChart"/>
    <dgm:cxn modelId="{C64D917B-4849-427C-ACA5-6A8B051C2E45}" type="presParOf" srcId="{F1DC20E1-9096-418F-9D57-F66ADBC07DF5}" destId="{92092C03-8186-4078-ADC2-BD5F2046DD9F}" srcOrd="0" destOrd="0" presId="urn:microsoft.com/office/officeart/2008/layout/HalfCircleOrganizationChart"/>
    <dgm:cxn modelId="{3AD2F200-AEF3-47E6-92DE-6AD2F51CF2A7}" type="presParOf" srcId="{F1DC20E1-9096-418F-9D57-F66ADBC07DF5}" destId="{5BBB71E1-7AB0-4328-BA8D-130AE116EA2A}" srcOrd="1" destOrd="0" presId="urn:microsoft.com/office/officeart/2008/layout/HalfCircleOrganizationChart"/>
    <dgm:cxn modelId="{1F438CCF-B226-444D-BE2B-06465985B044}" type="presParOf" srcId="{F1DC20E1-9096-418F-9D57-F66ADBC07DF5}" destId="{F86BDA18-BAAD-4387-816D-F93213778A8E}" srcOrd="2" destOrd="0" presId="urn:microsoft.com/office/officeart/2008/layout/HalfCircleOrganizationChart"/>
    <dgm:cxn modelId="{D35B7EAC-4D66-49BC-9157-F2F3F435BC15}" type="presParOf" srcId="{F1DC20E1-9096-418F-9D57-F66ADBC07DF5}" destId="{A10CD13E-0D47-4001-80F0-74DE43AEE2C7}" srcOrd="3" destOrd="0" presId="urn:microsoft.com/office/officeart/2008/layout/HalfCircleOrganizationChart"/>
    <dgm:cxn modelId="{B8F5CC32-BF99-45AB-A4EC-F7A8B39273A7}" type="presParOf" srcId="{221A151E-9112-4607-9335-9D2EC7CFDB40}" destId="{48D64350-8E21-4E28-ABA6-02BA4BBAE5FD}" srcOrd="1" destOrd="0" presId="urn:microsoft.com/office/officeart/2008/layout/HalfCircleOrganizationChart"/>
    <dgm:cxn modelId="{A51F4818-13A1-4BBB-ABF8-B4A6A9421D6D}" type="presParOf" srcId="{221A151E-9112-4607-9335-9D2EC7CFDB40}" destId="{463D2671-58A5-42B6-ADBB-965A58F9BFC0}" srcOrd="2" destOrd="0" presId="urn:microsoft.com/office/officeart/2008/layout/HalfCircleOrganizationChart"/>
    <dgm:cxn modelId="{56A46EE4-CF16-419F-82C7-B170BEFACBDE}" type="presParOf" srcId="{2565A370-9E37-4A83-9DEA-506E4A73FE3E}" destId="{BA9A8F8D-E5C7-43C3-8E6C-A1F54579C14A}" srcOrd="2" destOrd="0" presId="urn:microsoft.com/office/officeart/2008/layout/HalfCircleOrganizationChart"/>
    <dgm:cxn modelId="{4091B833-8BE8-4779-A686-BA57C4A69E26}" type="presParOf" srcId="{F45294D6-1E82-4E5D-BE68-C0C917DEEB6C}" destId="{30FE55C2-EC3A-4780-98AA-25037E1C8570}" srcOrd="2" destOrd="0" presId="urn:microsoft.com/office/officeart/2008/layout/HalfCircleOrganizationChart"/>
    <dgm:cxn modelId="{0DFF3160-9C5A-4C9B-8268-03B2CBC10A4B}" type="presParOf" srcId="{F45294D6-1E82-4E5D-BE68-C0C917DEEB6C}" destId="{CDCAD263-25A6-4157-B7C7-2E004B9D8229}" srcOrd="3" destOrd="0" presId="urn:microsoft.com/office/officeart/2008/layout/HalfCircleOrganizationChart"/>
    <dgm:cxn modelId="{2BD1BA67-F0E7-4D83-B92B-F8BF9A41AB42}" type="presParOf" srcId="{CDCAD263-25A6-4157-B7C7-2E004B9D8229}" destId="{531ACBD9-7FCA-4C4F-9C5A-A53EC6ECE205}" srcOrd="0" destOrd="0" presId="urn:microsoft.com/office/officeart/2008/layout/HalfCircleOrganizationChart"/>
    <dgm:cxn modelId="{34536994-A0D0-436D-814F-4DDDD99C4655}" type="presParOf" srcId="{531ACBD9-7FCA-4C4F-9C5A-A53EC6ECE205}" destId="{C351F464-AFAC-43B3-BFCC-CCA3E76639F8}" srcOrd="0" destOrd="0" presId="urn:microsoft.com/office/officeart/2008/layout/HalfCircleOrganizationChart"/>
    <dgm:cxn modelId="{C7D8A53E-8972-4257-8522-6F818063C30A}" type="presParOf" srcId="{531ACBD9-7FCA-4C4F-9C5A-A53EC6ECE205}" destId="{64969730-EE0B-4240-90FF-77CFB2940A9E}" srcOrd="1" destOrd="0" presId="urn:microsoft.com/office/officeart/2008/layout/HalfCircleOrganizationChart"/>
    <dgm:cxn modelId="{74FAC5F9-36DB-4D33-9653-9ADB42CF9765}" type="presParOf" srcId="{531ACBD9-7FCA-4C4F-9C5A-A53EC6ECE205}" destId="{3E35257C-2992-42A1-A0A5-0D61561F6DBC}" srcOrd="2" destOrd="0" presId="urn:microsoft.com/office/officeart/2008/layout/HalfCircleOrganizationChart"/>
    <dgm:cxn modelId="{7706C9B9-9D95-4D68-A8F9-24C090E7DC49}" type="presParOf" srcId="{531ACBD9-7FCA-4C4F-9C5A-A53EC6ECE205}" destId="{C3357E37-AC1E-405A-948C-B465DE1BE30F}" srcOrd="3" destOrd="0" presId="urn:microsoft.com/office/officeart/2008/layout/HalfCircleOrganizationChart"/>
    <dgm:cxn modelId="{45B1A3F9-9748-44BD-BCCB-C3E146D492AA}" type="presParOf" srcId="{CDCAD263-25A6-4157-B7C7-2E004B9D8229}" destId="{980EBBFF-9F8C-4D97-BD39-623B9F27B641}" srcOrd="1" destOrd="0" presId="urn:microsoft.com/office/officeart/2008/layout/HalfCircleOrganizationChart"/>
    <dgm:cxn modelId="{A2C50EF5-3DF0-49B3-845B-4D2D7C3F081A}" type="presParOf" srcId="{980EBBFF-9F8C-4D97-BD39-623B9F27B641}" destId="{AFB1B569-C48D-4AD0-A4C1-EF619D2EA2B1}" srcOrd="0" destOrd="0" presId="urn:microsoft.com/office/officeart/2008/layout/HalfCircleOrganizationChart"/>
    <dgm:cxn modelId="{48E3150D-6654-436F-B6A3-0B9C279CB2D6}" type="presParOf" srcId="{980EBBFF-9F8C-4D97-BD39-623B9F27B641}" destId="{636647B1-D3D0-4A25-BF1C-3B389F21F317}" srcOrd="1" destOrd="0" presId="urn:microsoft.com/office/officeart/2008/layout/HalfCircleOrganizationChart"/>
    <dgm:cxn modelId="{CA04E2E1-F629-43D8-91D0-9984306626D6}" type="presParOf" srcId="{636647B1-D3D0-4A25-BF1C-3B389F21F317}" destId="{2C3611AC-67A1-41F0-AAB1-0F07AAC7D8A6}" srcOrd="0" destOrd="0" presId="urn:microsoft.com/office/officeart/2008/layout/HalfCircleOrganizationChart"/>
    <dgm:cxn modelId="{5FB4C3BD-2BCD-40DA-85CA-A90E594A0D96}" type="presParOf" srcId="{2C3611AC-67A1-41F0-AAB1-0F07AAC7D8A6}" destId="{1DA4E0F6-FEDE-4934-AD80-810D7D0B7C0B}" srcOrd="0" destOrd="0" presId="urn:microsoft.com/office/officeart/2008/layout/HalfCircleOrganizationChart"/>
    <dgm:cxn modelId="{6E6A3F01-49CA-4982-8A5E-41FA3AAE8CBA}" type="presParOf" srcId="{2C3611AC-67A1-41F0-AAB1-0F07AAC7D8A6}" destId="{BD723069-68BF-486A-95E6-22FA5EACEF6F}" srcOrd="1" destOrd="0" presId="urn:microsoft.com/office/officeart/2008/layout/HalfCircleOrganizationChart"/>
    <dgm:cxn modelId="{EDE5878C-78A2-4298-AEDC-2AC910A854B6}" type="presParOf" srcId="{2C3611AC-67A1-41F0-AAB1-0F07AAC7D8A6}" destId="{F156F728-010E-4184-BC05-06E2AB905795}" srcOrd="2" destOrd="0" presId="urn:microsoft.com/office/officeart/2008/layout/HalfCircleOrganizationChart"/>
    <dgm:cxn modelId="{5D7F8FB0-6811-42B4-806C-254F62B26F60}" type="presParOf" srcId="{2C3611AC-67A1-41F0-AAB1-0F07AAC7D8A6}" destId="{B23F56D2-38E6-421E-BB93-135E3505DCB5}" srcOrd="3" destOrd="0" presId="urn:microsoft.com/office/officeart/2008/layout/HalfCircleOrganizationChart"/>
    <dgm:cxn modelId="{2615D9D2-5EC2-4585-8D49-132C786B4A62}" type="presParOf" srcId="{636647B1-D3D0-4A25-BF1C-3B389F21F317}" destId="{106C1AC5-EE3F-4ACD-9999-B0F6BC6A95CC}" srcOrd="1" destOrd="0" presId="urn:microsoft.com/office/officeart/2008/layout/HalfCircleOrganizationChart"/>
    <dgm:cxn modelId="{E3C957C7-4921-479E-83BC-825D562828C8}" type="presParOf" srcId="{636647B1-D3D0-4A25-BF1C-3B389F21F317}" destId="{AD007EFE-6B55-4B1D-8C25-1FE542B81328}" srcOrd="2" destOrd="0" presId="urn:microsoft.com/office/officeart/2008/layout/HalfCircleOrganizationChart"/>
    <dgm:cxn modelId="{BF05C259-8822-4066-A943-9DEF178A809F}" type="presParOf" srcId="{CDCAD263-25A6-4157-B7C7-2E004B9D8229}" destId="{CB0F830F-D57A-4361-B103-53A77E8AB387}" srcOrd="2" destOrd="0" presId="urn:microsoft.com/office/officeart/2008/layout/HalfCircleOrganizationChart"/>
    <dgm:cxn modelId="{30B6160B-42ED-4238-AE42-24F8E8FD9360}" type="presParOf" srcId="{C92121DF-C08A-4BCF-8FBB-1A87315494CA}" destId="{743D73BB-4092-47A0-81DA-DEDB94AD7BC4}" srcOrd="2" destOrd="0" presId="urn:microsoft.com/office/officeart/2008/layout/HalfCircleOrganizationChar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1B569-C48D-4AD0-A4C1-EF619D2EA2B1}">
      <dsp:nvSpPr>
        <dsp:cNvPr id="0" name=""/>
        <dsp:cNvSpPr/>
      </dsp:nvSpPr>
      <dsp:spPr>
        <a:xfrm>
          <a:off x="4827216" y="2014924"/>
          <a:ext cx="765146" cy="499008"/>
        </a:xfrm>
        <a:custGeom>
          <a:avLst/>
          <a:gdLst/>
          <a:ahLst/>
          <a:cxnLst/>
          <a:rect l="0" t="0" r="0" b="0"/>
          <a:pathLst>
            <a:path>
              <a:moveTo>
                <a:pt x="0" y="0"/>
              </a:moveTo>
              <a:lnTo>
                <a:pt x="0" y="499008"/>
              </a:lnTo>
              <a:lnTo>
                <a:pt x="765146" y="499008"/>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FE55C2-EC3A-4780-98AA-25037E1C8570}">
      <dsp:nvSpPr>
        <dsp:cNvPr id="0" name=""/>
        <dsp:cNvSpPr/>
      </dsp:nvSpPr>
      <dsp:spPr>
        <a:xfrm>
          <a:off x="3752909" y="833938"/>
          <a:ext cx="1074306" cy="349305"/>
        </a:xfrm>
        <a:custGeom>
          <a:avLst/>
          <a:gdLst/>
          <a:ahLst/>
          <a:cxnLst/>
          <a:rect l="0" t="0" r="0" b="0"/>
          <a:pathLst>
            <a:path>
              <a:moveTo>
                <a:pt x="0" y="0"/>
              </a:moveTo>
              <a:lnTo>
                <a:pt x="0" y="174652"/>
              </a:lnTo>
              <a:lnTo>
                <a:pt x="1074306" y="174652"/>
              </a:lnTo>
              <a:lnTo>
                <a:pt x="1074306" y="349305"/>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D34106-BE79-4AFD-8E58-D9A6C7B96634}">
      <dsp:nvSpPr>
        <dsp:cNvPr id="0" name=""/>
        <dsp:cNvSpPr/>
      </dsp:nvSpPr>
      <dsp:spPr>
        <a:xfrm>
          <a:off x="1988308" y="2014924"/>
          <a:ext cx="690294" cy="2860981"/>
        </a:xfrm>
        <a:custGeom>
          <a:avLst/>
          <a:gdLst/>
          <a:ahLst/>
          <a:cxnLst/>
          <a:rect l="0" t="0" r="0" b="0"/>
          <a:pathLst>
            <a:path>
              <a:moveTo>
                <a:pt x="690294" y="0"/>
              </a:moveTo>
              <a:lnTo>
                <a:pt x="690294" y="2860981"/>
              </a:lnTo>
              <a:lnTo>
                <a:pt x="0" y="2860981"/>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5A9510-B099-49B2-8952-4CA8584CA89D}">
      <dsp:nvSpPr>
        <dsp:cNvPr id="0" name=""/>
        <dsp:cNvSpPr/>
      </dsp:nvSpPr>
      <dsp:spPr>
        <a:xfrm>
          <a:off x="2678602" y="2014924"/>
          <a:ext cx="690294" cy="1679994"/>
        </a:xfrm>
        <a:custGeom>
          <a:avLst/>
          <a:gdLst/>
          <a:ahLst/>
          <a:cxnLst/>
          <a:rect l="0" t="0" r="0" b="0"/>
          <a:pathLst>
            <a:path>
              <a:moveTo>
                <a:pt x="0" y="0"/>
              </a:moveTo>
              <a:lnTo>
                <a:pt x="0" y="1679994"/>
              </a:lnTo>
              <a:lnTo>
                <a:pt x="690294" y="1679994"/>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C0051A-9F50-4894-8B17-36FEBC86E95D}">
      <dsp:nvSpPr>
        <dsp:cNvPr id="0" name=""/>
        <dsp:cNvSpPr/>
      </dsp:nvSpPr>
      <dsp:spPr>
        <a:xfrm>
          <a:off x="1988308" y="2014924"/>
          <a:ext cx="690294" cy="1679994"/>
        </a:xfrm>
        <a:custGeom>
          <a:avLst/>
          <a:gdLst/>
          <a:ahLst/>
          <a:cxnLst/>
          <a:rect l="0" t="0" r="0" b="0"/>
          <a:pathLst>
            <a:path>
              <a:moveTo>
                <a:pt x="690294" y="0"/>
              </a:moveTo>
              <a:lnTo>
                <a:pt x="690294" y="1679994"/>
              </a:lnTo>
              <a:lnTo>
                <a:pt x="0" y="1679994"/>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58B1E5-471F-4F2C-BD8F-0640E139165A}">
      <dsp:nvSpPr>
        <dsp:cNvPr id="0" name=""/>
        <dsp:cNvSpPr/>
      </dsp:nvSpPr>
      <dsp:spPr>
        <a:xfrm>
          <a:off x="2678602" y="2014924"/>
          <a:ext cx="755642" cy="499008"/>
        </a:xfrm>
        <a:custGeom>
          <a:avLst/>
          <a:gdLst/>
          <a:ahLst/>
          <a:cxnLst/>
          <a:rect l="0" t="0" r="0" b="0"/>
          <a:pathLst>
            <a:path>
              <a:moveTo>
                <a:pt x="0" y="0"/>
              </a:moveTo>
              <a:lnTo>
                <a:pt x="0" y="499008"/>
              </a:lnTo>
              <a:lnTo>
                <a:pt x="755642" y="499008"/>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F0038B-77CB-49E2-95AF-7CEB8A100FF5}">
      <dsp:nvSpPr>
        <dsp:cNvPr id="0" name=""/>
        <dsp:cNvSpPr/>
      </dsp:nvSpPr>
      <dsp:spPr>
        <a:xfrm>
          <a:off x="1988308" y="2014924"/>
          <a:ext cx="690294" cy="499008"/>
        </a:xfrm>
        <a:custGeom>
          <a:avLst/>
          <a:gdLst/>
          <a:ahLst/>
          <a:cxnLst/>
          <a:rect l="0" t="0" r="0" b="0"/>
          <a:pathLst>
            <a:path>
              <a:moveTo>
                <a:pt x="690294" y="0"/>
              </a:moveTo>
              <a:lnTo>
                <a:pt x="690294" y="499008"/>
              </a:lnTo>
              <a:lnTo>
                <a:pt x="0" y="499008"/>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79A52A-09D4-485E-91D3-55C2AD763E14}">
      <dsp:nvSpPr>
        <dsp:cNvPr id="0" name=""/>
        <dsp:cNvSpPr/>
      </dsp:nvSpPr>
      <dsp:spPr>
        <a:xfrm>
          <a:off x="2678602" y="833938"/>
          <a:ext cx="1074306" cy="349305"/>
        </a:xfrm>
        <a:custGeom>
          <a:avLst/>
          <a:gdLst/>
          <a:ahLst/>
          <a:cxnLst/>
          <a:rect l="0" t="0" r="0" b="0"/>
          <a:pathLst>
            <a:path>
              <a:moveTo>
                <a:pt x="1074306" y="0"/>
              </a:moveTo>
              <a:lnTo>
                <a:pt x="1074306" y="174652"/>
              </a:lnTo>
              <a:lnTo>
                <a:pt x="0" y="174652"/>
              </a:lnTo>
              <a:lnTo>
                <a:pt x="0" y="349305"/>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C99FC5-191B-40F6-B9B5-9B7692C5E951}">
      <dsp:nvSpPr>
        <dsp:cNvPr id="0" name=""/>
        <dsp:cNvSpPr/>
      </dsp:nvSpPr>
      <dsp:spPr>
        <a:xfrm>
          <a:off x="3337069" y="2257"/>
          <a:ext cx="831680" cy="831680"/>
        </a:xfrm>
        <a:prstGeom prst="arc">
          <a:avLst>
            <a:gd name="adj1" fmla="val 13200000"/>
            <a:gd name="adj2" fmla="val 192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E6EAD1-859C-4B29-A874-204D7A6B2AC8}">
      <dsp:nvSpPr>
        <dsp:cNvPr id="0" name=""/>
        <dsp:cNvSpPr/>
      </dsp:nvSpPr>
      <dsp:spPr>
        <a:xfrm>
          <a:off x="3337069" y="2257"/>
          <a:ext cx="831680" cy="831680"/>
        </a:xfrm>
        <a:prstGeom prst="arc">
          <a:avLst>
            <a:gd name="adj1" fmla="val 2400000"/>
            <a:gd name="adj2" fmla="val 84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7DF7C1-9E91-4A4D-823D-36FD4C493431}">
      <dsp:nvSpPr>
        <dsp:cNvPr id="0" name=""/>
        <dsp:cNvSpPr/>
      </dsp:nvSpPr>
      <dsp:spPr>
        <a:xfrm>
          <a:off x="2921229" y="151960"/>
          <a:ext cx="1663361" cy="53227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E</a:t>
          </a:r>
          <a:r>
            <a:rPr lang="tr-TR" sz="900" b="1" kern="1200" dirty="0"/>
            <a:t>KİP LİDERİ</a:t>
          </a:r>
          <a:endParaRPr lang="en-US" sz="900" b="1" kern="1200" dirty="0"/>
        </a:p>
        <a:p>
          <a:pPr marL="0" lvl="0" indent="0" algn="ctr" defTabSz="400050">
            <a:lnSpc>
              <a:spcPct val="90000"/>
            </a:lnSpc>
            <a:spcBef>
              <a:spcPct val="0"/>
            </a:spcBef>
            <a:spcAft>
              <a:spcPct val="35000"/>
            </a:spcAft>
            <a:buNone/>
          </a:pPr>
          <a:r>
            <a:rPr lang="tr-TR" sz="900" kern="1200" dirty="0"/>
            <a:t>İnsan Kaynakları Müdürü</a:t>
          </a:r>
          <a:endParaRPr lang="en-US" sz="900" kern="1200" dirty="0"/>
        </a:p>
        <a:p>
          <a:pPr marL="0" lvl="0" indent="0" algn="ctr" defTabSz="400050">
            <a:lnSpc>
              <a:spcPct val="90000"/>
            </a:lnSpc>
            <a:spcBef>
              <a:spcPct val="0"/>
            </a:spcBef>
            <a:spcAft>
              <a:spcPct val="35000"/>
            </a:spcAft>
            <a:buNone/>
          </a:pPr>
          <a:endParaRPr lang="tr-TR" sz="900" kern="1200" dirty="0"/>
        </a:p>
      </dsp:txBody>
      <dsp:txXfrm>
        <a:off x="2921229" y="151960"/>
        <a:ext cx="1663361" cy="532275"/>
      </dsp:txXfrm>
    </dsp:sp>
    <dsp:sp modelId="{6973AF75-8768-4A6F-B50B-091D4F02C9AD}">
      <dsp:nvSpPr>
        <dsp:cNvPr id="0" name=""/>
        <dsp:cNvSpPr/>
      </dsp:nvSpPr>
      <dsp:spPr>
        <a:xfrm>
          <a:off x="2262762" y="1183244"/>
          <a:ext cx="831680" cy="831680"/>
        </a:xfrm>
        <a:prstGeom prst="arc">
          <a:avLst>
            <a:gd name="adj1" fmla="val 13200000"/>
            <a:gd name="adj2" fmla="val 192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EE8FA6-3895-4624-BA38-3BF01579833D}">
      <dsp:nvSpPr>
        <dsp:cNvPr id="0" name=""/>
        <dsp:cNvSpPr/>
      </dsp:nvSpPr>
      <dsp:spPr>
        <a:xfrm>
          <a:off x="2262762" y="1183244"/>
          <a:ext cx="831680" cy="831680"/>
        </a:xfrm>
        <a:prstGeom prst="arc">
          <a:avLst>
            <a:gd name="adj1" fmla="val 2400000"/>
            <a:gd name="adj2" fmla="val 84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B56BBE-2DC0-4E48-9CAF-31FCCCCA6AF1}">
      <dsp:nvSpPr>
        <dsp:cNvPr id="0" name=""/>
        <dsp:cNvSpPr/>
      </dsp:nvSpPr>
      <dsp:spPr>
        <a:xfrm>
          <a:off x="1846922" y="1332946"/>
          <a:ext cx="1663361" cy="53227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tr-TR" sz="900" b="1" kern="1200"/>
            <a:t>TEMSİLCİLER</a:t>
          </a:r>
        </a:p>
      </dsp:txBody>
      <dsp:txXfrm>
        <a:off x="1846922" y="1332946"/>
        <a:ext cx="1663361" cy="532275"/>
      </dsp:txXfrm>
    </dsp:sp>
    <dsp:sp modelId="{A4B7319A-7730-4EE5-9CE8-72ECC090C040}">
      <dsp:nvSpPr>
        <dsp:cNvPr id="0" name=""/>
        <dsp:cNvSpPr/>
      </dsp:nvSpPr>
      <dsp:spPr>
        <a:xfrm>
          <a:off x="1256429" y="2364230"/>
          <a:ext cx="831680" cy="831680"/>
        </a:xfrm>
        <a:prstGeom prst="arc">
          <a:avLst>
            <a:gd name="adj1" fmla="val 13200000"/>
            <a:gd name="adj2" fmla="val 192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0BDBD3-CB72-4B80-B6F8-0750C9CC86CD}">
      <dsp:nvSpPr>
        <dsp:cNvPr id="0" name=""/>
        <dsp:cNvSpPr/>
      </dsp:nvSpPr>
      <dsp:spPr>
        <a:xfrm>
          <a:off x="1256429" y="2364230"/>
          <a:ext cx="831680" cy="831680"/>
        </a:xfrm>
        <a:prstGeom prst="arc">
          <a:avLst>
            <a:gd name="adj1" fmla="val 2400000"/>
            <a:gd name="adj2" fmla="val 84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028775-8974-4D75-8523-5EE856CF659F}">
      <dsp:nvSpPr>
        <dsp:cNvPr id="0" name=""/>
        <dsp:cNvSpPr/>
      </dsp:nvSpPr>
      <dsp:spPr>
        <a:xfrm>
          <a:off x="840588" y="2513933"/>
          <a:ext cx="1663361" cy="53227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tr-TR" sz="900" b="1" kern="1200" dirty="0"/>
            <a:t>TEKNİK MÜDÜR                       </a:t>
          </a:r>
        </a:p>
        <a:p>
          <a:pPr marL="0" lvl="0" indent="0" algn="ctr" defTabSz="400050">
            <a:lnSpc>
              <a:spcPct val="90000"/>
            </a:lnSpc>
            <a:spcBef>
              <a:spcPct val="0"/>
            </a:spcBef>
            <a:spcAft>
              <a:spcPct val="35000"/>
            </a:spcAft>
            <a:buNone/>
          </a:pPr>
          <a:r>
            <a:rPr lang="tr-TR" sz="900" kern="1200" dirty="0"/>
            <a:t>Çevre ve Sürdürülebilirlik Temsilcisi</a:t>
          </a:r>
        </a:p>
      </dsp:txBody>
      <dsp:txXfrm>
        <a:off x="840588" y="2513933"/>
        <a:ext cx="1663361" cy="532275"/>
      </dsp:txXfrm>
    </dsp:sp>
    <dsp:sp modelId="{8D0D30FF-6B13-42C4-8C5A-A75EF26C58E0}">
      <dsp:nvSpPr>
        <dsp:cNvPr id="0" name=""/>
        <dsp:cNvSpPr/>
      </dsp:nvSpPr>
      <dsp:spPr>
        <a:xfrm>
          <a:off x="3321795" y="2364230"/>
          <a:ext cx="937079" cy="831680"/>
        </a:xfrm>
        <a:prstGeom prst="arc">
          <a:avLst>
            <a:gd name="adj1" fmla="val 13200000"/>
            <a:gd name="adj2" fmla="val 192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F0E18D-8A56-4042-B38B-0C8380E33071}">
      <dsp:nvSpPr>
        <dsp:cNvPr id="0" name=""/>
        <dsp:cNvSpPr/>
      </dsp:nvSpPr>
      <dsp:spPr>
        <a:xfrm>
          <a:off x="3321795" y="2364230"/>
          <a:ext cx="937079" cy="831680"/>
        </a:xfrm>
        <a:prstGeom prst="arc">
          <a:avLst>
            <a:gd name="adj1" fmla="val 2400000"/>
            <a:gd name="adj2" fmla="val 84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8CE8CD-A248-431E-BAAF-6AFCF1539746}">
      <dsp:nvSpPr>
        <dsp:cNvPr id="0" name=""/>
        <dsp:cNvSpPr/>
      </dsp:nvSpPr>
      <dsp:spPr>
        <a:xfrm>
          <a:off x="2853255" y="2513933"/>
          <a:ext cx="1874159" cy="53227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tr-TR" sz="900" b="1" kern="1200" dirty="0"/>
            <a:t>MUHASEBE MÜDÜRÜ                                                   </a:t>
          </a:r>
          <a:r>
            <a:rPr lang="tr-TR" sz="900" kern="1200" dirty="0"/>
            <a:t>İnsan Hakları ve Çalışan Temsilcisi</a:t>
          </a:r>
        </a:p>
      </dsp:txBody>
      <dsp:txXfrm>
        <a:off x="2853255" y="2513933"/>
        <a:ext cx="1874159" cy="532275"/>
      </dsp:txXfrm>
    </dsp:sp>
    <dsp:sp modelId="{84161FD8-6EE7-4A72-AF8A-34A2BA12D4A2}">
      <dsp:nvSpPr>
        <dsp:cNvPr id="0" name=""/>
        <dsp:cNvSpPr/>
      </dsp:nvSpPr>
      <dsp:spPr>
        <a:xfrm>
          <a:off x="1256429" y="3545217"/>
          <a:ext cx="831680" cy="831680"/>
        </a:xfrm>
        <a:prstGeom prst="arc">
          <a:avLst>
            <a:gd name="adj1" fmla="val 13200000"/>
            <a:gd name="adj2" fmla="val 192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677B35-A780-482F-8F24-FD657D4335BB}">
      <dsp:nvSpPr>
        <dsp:cNvPr id="0" name=""/>
        <dsp:cNvSpPr/>
      </dsp:nvSpPr>
      <dsp:spPr>
        <a:xfrm>
          <a:off x="1256429" y="3545217"/>
          <a:ext cx="831680" cy="831680"/>
        </a:xfrm>
        <a:prstGeom prst="arc">
          <a:avLst>
            <a:gd name="adj1" fmla="val 2400000"/>
            <a:gd name="adj2" fmla="val 84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DF0F59-A422-4909-B792-43A8B9A24813}">
      <dsp:nvSpPr>
        <dsp:cNvPr id="0" name=""/>
        <dsp:cNvSpPr/>
      </dsp:nvSpPr>
      <dsp:spPr>
        <a:xfrm>
          <a:off x="840588" y="3694919"/>
          <a:ext cx="1663361" cy="53227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tr-TR" sz="900" b="1" kern="1200" dirty="0"/>
            <a:t>SATIN ALMA MÜDÜRÜ </a:t>
          </a:r>
        </a:p>
        <a:p>
          <a:pPr marL="0" lvl="0" indent="0" algn="ctr" defTabSz="400050">
            <a:lnSpc>
              <a:spcPct val="90000"/>
            </a:lnSpc>
            <a:spcBef>
              <a:spcPct val="0"/>
            </a:spcBef>
            <a:spcAft>
              <a:spcPct val="35000"/>
            </a:spcAft>
            <a:buNone/>
          </a:pPr>
          <a:r>
            <a:rPr lang="tr-TR" sz="900" b="0" kern="1200" dirty="0"/>
            <a:t> Yerel Toplum ve Kültür Temsilcisi</a:t>
          </a:r>
        </a:p>
      </dsp:txBody>
      <dsp:txXfrm>
        <a:off x="840588" y="3694919"/>
        <a:ext cx="1663361" cy="532275"/>
      </dsp:txXfrm>
    </dsp:sp>
    <dsp:sp modelId="{FBD15B4A-A14E-45B2-9201-016A05950F33}">
      <dsp:nvSpPr>
        <dsp:cNvPr id="0" name=""/>
        <dsp:cNvSpPr/>
      </dsp:nvSpPr>
      <dsp:spPr>
        <a:xfrm>
          <a:off x="3269096" y="3545217"/>
          <a:ext cx="831680" cy="831680"/>
        </a:xfrm>
        <a:prstGeom prst="arc">
          <a:avLst>
            <a:gd name="adj1" fmla="val 13200000"/>
            <a:gd name="adj2" fmla="val 192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97A8CC-FF00-46E6-85C7-DCED44689C22}">
      <dsp:nvSpPr>
        <dsp:cNvPr id="0" name=""/>
        <dsp:cNvSpPr/>
      </dsp:nvSpPr>
      <dsp:spPr>
        <a:xfrm>
          <a:off x="3269096" y="3545217"/>
          <a:ext cx="831680" cy="831680"/>
        </a:xfrm>
        <a:prstGeom prst="arc">
          <a:avLst>
            <a:gd name="adj1" fmla="val 2400000"/>
            <a:gd name="adj2" fmla="val 84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0C4461-8F2F-4515-8EB5-F36B73157065}">
      <dsp:nvSpPr>
        <dsp:cNvPr id="0" name=""/>
        <dsp:cNvSpPr/>
      </dsp:nvSpPr>
      <dsp:spPr>
        <a:xfrm>
          <a:off x="2853255" y="3694919"/>
          <a:ext cx="1663361" cy="53227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tr-TR" sz="900" b="1" i="0" strike="noStrike" kern="1200" baseline="0" dirty="0">
              <a:latin typeface="+mn-lt"/>
              <a:cs typeface="Times New Roman"/>
            </a:rPr>
            <a:t>MİSAFİR İLİŞKİLERİ ŞEFİ </a:t>
          </a:r>
        </a:p>
        <a:p>
          <a:pPr marL="0" lvl="0" indent="0" algn="ctr" defTabSz="400050">
            <a:lnSpc>
              <a:spcPct val="90000"/>
            </a:lnSpc>
            <a:spcBef>
              <a:spcPct val="0"/>
            </a:spcBef>
            <a:spcAft>
              <a:spcPct val="35000"/>
            </a:spcAft>
            <a:buNone/>
          </a:pPr>
          <a:r>
            <a:rPr lang="tr-TR" sz="900" b="1" i="0" strike="noStrike" kern="1200" baseline="0" dirty="0">
              <a:latin typeface="+mn-lt"/>
              <a:cs typeface="Times New Roman"/>
            </a:rPr>
            <a:t>       </a:t>
          </a:r>
          <a:r>
            <a:rPr lang="tr-TR" sz="900" b="0" i="0" strike="noStrike" kern="1200" baseline="0" dirty="0">
              <a:latin typeface="+mn-lt"/>
              <a:cs typeface="Times New Roman"/>
            </a:rPr>
            <a:t>Faaliyet ve Organizasyon Temsilcisi</a:t>
          </a:r>
          <a:endParaRPr lang="tr-TR" sz="900" kern="1200" dirty="0">
            <a:latin typeface="+mn-lt"/>
          </a:endParaRPr>
        </a:p>
      </dsp:txBody>
      <dsp:txXfrm>
        <a:off x="2853255" y="3694919"/>
        <a:ext cx="1663361" cy="532275"/>
      </dsp:txXfrm>
    </dsp:sp>
    <dsp:sp modelId="{5BBB71E1-7AB0-4328-BA8D-130AE116EA2A}">
      <dsp:nvSpPr>
        <dsp:cNvPr id="0" name=""/>
        <dsp:cNvSpPr/>
      </dsp:nvSpPr>
      <dsp:spPr>
        <a:xfrm>
          <a:off x="1256429" y="4726203"/>
          <a:ext cx="831680" cy="831680"/>
        </a:xfrm>
        <a:prstGeom prst="arc">
          <a:avLst>
            <a:gd name="adj1" fmla="val 13200000"/>
            <a:gd name="adj2" fmla="val 192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6BDA18-BAAD-4387-816D-F93213778A8E}">
      <dsp:nvSpPr>
        <dsp:cNvPr id="0" name=""/>
        <dsp:cNvSpPr/>
      </dsp:nvSpPr>
      <dsp:spPr>
        <a:xfrm>
          <a:off x="1256429" y="4726203"/>
          <a:ext cx="831680" cy="831680"/>
        </a:xfrm>
        <a:prstGeom prst="arc">
          <a:avLst>
            <a:gd name="adj1" fmla="val 2400000"/>
            <a:gd name="adj2" fmla="val 84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092C03-8186-4078-ADC2-BD5F2046DD9F}">
      <dsp:nvSpPr>
        <dsp:cNvPr id="0" name=""/>
        <dsp:cNvSpPr/>
      </dsp:nvSpPr>
      <dsp:spPr>
        <a:xfrm>
          <a:off x="840588" y="4875906"/>
          <a:ext cx="1663361" cy="53227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tr-TR" sz="900" b="1" kern="1200" dirty="0"/>
            <a:t>DİĞER DEPARTMAN MÜDÜRLERİ </a:t>
          </a:r>
        </a:p>
        <a:p>
          <a:pPr marL="0" lvl="0" indent="0" algn="ctr" defTabSz="400050">
            <a:lnSpc>
              <a:spcPct val="90000"/>
            </a:lnSpc>
            <a:spcBef>
              <a:spcPct val="0"/>
            </a:spcBef>
            <a:spcAft>
              <a:spcPct val="35000"/>
            </a:spcAft>
            <a:buNone/>
          </a:pPr>
          <a:r>
            <a:rPr lang="tr-TR" sz="900" kern="1200" dirty="0"/>
            <a:t>Departman Temsilcisi</a:t>
          </a:r>
        </a:p>
      </dsp:txBody>
      <dsp:txXfrm>
        <a:off x="840588" y="4875906"/>
        <a:ext cx="1663361" cy="532275"/>
      </dsp:txXfrm>
    </dsp:sp>
    <dsp:sp modelId="{64969730-EE0B-4240-90FF-77CFB2940A9E}">
      <dsp:nvSpPr>
        <dsp:cNvPr id="0" name=""/>
        <dsp:cNvSpPr/>
      </dsp:nvSpPr>
      <dsp:spPr>
        <a:xfrm>
          <a:off x="4411376" y="1183244"/>
          <a:ext cx="831680" cy="831680"/>
        </a:xfrm>
        <a:prstGeom prst="arc">
          <a:avLst>
            <a:gd name="adj1" fmla="val 13200000"/>
            <a:gd name="adj2" fmla="val 192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35257C-2992-42A1-A0A5-0D61561F6DBC}">
      <dsp:nvSpPr>
        <dsp:cNvPr id="0" name=""/>
        <dsp:cNvSpPr/>
      </dsp:nvSpPr>
      <dsp:spPr>
        <a:xfrm>
          <a:off x="4411376" y="1183244"/>
          <a:ext cx="831680" cy="831680"/>
        </a:xfrm>
        <a:prstGeom prst="arc">
          <a:avLst>
            <a:gd name="adj1" fmla="val 2400000"/>
            <a:gd name="adj2" fmla="val 84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51F464-AFAC-43B3-BFCC-CCA3E76639F8}">
      <dsp:nvSpPr>
        <dsp:cNvPr id="0" name=""/>
        <dsp:cNvSpPr/>
      </dsp:nvSpPr>
      <dsp:spPr>
        <a:xfrm>
          <a:off x="3995536" y="1332946"/>
          <a:ext cx="1663361" cy="53227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tr-TR" sz="900" b="1" kern="1200"/>
            <a:t>ÜYELER</a:t>
          </a:r>
        </a:p>
      </dsp:txBody>
      <dsp:txXfrm>
        <a:off x="3995536" y="1332946"/>
        <a:ext cx="1663361" cy="532275"/>
      </dsp:txXfrm>
    </dsp:sp>
    <dsp:sp modelId="{BD723069-68BF-486A-95E6-22FA5EACEF6F}">
      <dsp:nvSpPr>
        <dsp:cNvPr id="0" name=""/>
        <dsp:cNvSpPr/>
      </dsp:nvSpPr>
      <dsp:spPr>
        <a:xfrm>
          <a:off x="5492561" y="2364230"/>
          <a:ext cx="831680" cy="831680"/>
        </a:xfrm>
        <a:prstGeom prst="arc">
          <a:avLst>
            <a:gd name="adj1" fmla="val 13200000"/>
            <a:gd name="adj2" fmla="val 192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56F728-010E-4184-BC05-06E2AB905795}">
      <dsp:nvSpPr>
        <dsp:cNvPr id="0" name=""/>
        <dsp:cNvSpPr/>
      </dsp:nvSpPr>
      <dsp:spPr>
        <a:xfrm>
          <a:off x="5492561" y="2364230"/>
          <a:ext cx="831680" cy="831680"/>
        </a:xfrm>
        <a:prstGeom prst="arc">
          <a:avLst>
            <a:gd name="adj1" fmla="val 2400000"/>
            <a:gd name="adj2" fmla="val 840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A4E0F6-FEDE-4934-AD80-810D7D0B7C0B}">
      <dsp:nvSpPr>
        <dsp:cNvPr id="0" name=""/>
        <dsp:cNvSpPr/>
      </dsp:nvSpPr>
      <dsp:spPr>
        <a:xfrm>
          <a:off x="5076720" y="2513933"/>
          <a:ext cx="1663361" cy="53227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tr-TR" sz="900" b="1" i="0" strike="noStrike" kern="1200">
              <a:latin typeface="+mn-lt"/>
              <a:cs typeface="Times New Roman"/>
            </a:rPr>
            <a:t>FARKLI</a:t>
          </a:r>
          <a:r>
            <a:rPr lang="tr-TR" sz="900" b="1" i="0" strike="noStrike" kern="1200" baseline="0">
              <a:latin typeface="+mn-lt"/>
              <a:cs typeface="Times New Roman"/>
            </a:rPr>
            <a:t> UNVANLARDAKİ KATILIMCILARIMIZ</a:t>
          </a:r>
          <a:endParaRPr lang="tr-TR" sz="900" b="1" kern="1200">
            <a:latin typeface="+mn-lt"/>
          </a:endParaRPr>
        </a:p>
      </dsp:txBody>
      <dsp:txXfrm>
        <a:off x="5076720" y="2513933"/>
        <a:ext cx="1663361" cy="532275"/>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a:extLst xmlns:a="http://schemas.openxmlformats.org/drawingml/2006/main">
            <a:ext uri="{FF2B5EF4-FFF2-40B4-BE49-F238E27FC236}">
              <a16:creationId xmlns:a16="http://schemas.microsoft.com/office/drawing/2014/main" id="{A569287B-0FC6-4A4D-87B2-7BE41F38B93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1386348"/>
          <a:ext cx="6594985" cy="4984955"/>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A137B-C81F-45E5-975B-1D2D34EE66A9}" type="datetimeFigureOut">
              <a:rPr lang="tr-TR" smtClean="0"/>
              <a:t>25.09.2025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B65CB2-00D6-4C89-ACB0-2A1293586BF2}" type="slidenum">
              <a:rPr lang="tr-TR" smtClean="0"/>
              <a:t>‹#›</a:t>
            </a:fld>
            <a:endParaRPr lang="tr-TR"/>
          </a:p>
        </p:txBody>
      </p:sp>
    </p:spTree>
    <p:extLst>
      <p:ext uri="{BB962C8B-B14F-4D97-AF65-F5344CB8AC3E}">
        <p14:creationId xmlns:p14="http://schemas.microsoft.com/office/powerpoint/2010/main" val="2593787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7B65CB2-00D6-4C89-ACB0-2A1293586BF2}" type="slidenum">
              <a:rPr lang="tr-TR" smtClean="0"/>
              <a:t>6</a:t>
            </a:fld>
            <a:endParaRPr lang="tr-TR"/>
          </a:p>
        </p:txBody>
      </p:sp>
    </p:spTree>
    <p:extLst>
      <p:ext uri="{BB962C8B-B14F-4D97-AF65-F5344CB8AC3E}">
        <p14:creationId xmlns:p14="http://schemas.microsoft.com/office/powerpoint/2010/main" val="3960992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7B65CB2-00D6-4C89-ACB0-2A1293586BF2}" type="slidenum">
              <a:rPr lang="tr-TR" smtClean="0"/>
              <a:t>26</a:t>
            </a:fld>
            <a:endParaRPr lang="tr-TR"/>
          </a:p>
        </p:txBody>
      </p:sp>
    </p:spTree>
    <p:extLst>
      <p:ext uri="{BB962C8B-B14F-4D97-AF65-F5344CB8AC3E}">
        <p14:creationId xmlns:p14="http://schemas.microsoft.com/office/powerpoint/2010/main" val="38802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7B65CB2-00D6-4C89-ACB0-2A1293586BF2}" type="slidenum">
              <a:rPr lang="tr-TR" smtClean="0"/>
              <a:t>39</a:t>
            </a:fld>
            <a:endParaRPr lang="tr-TR"/>
          </a:p>
        </p:txBody>
      </p:sp>
    </p:spTree>
    <p:extLst>
      <p:ext uri="{BB962C8B-B14F-4D97-AF65-F5344CB8AC3E}">
        <p14:creationId xmlns:p14="http://schemas.microsoft.com/office/powerpoint/2010/main" val="887096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7B65CB2-00D6-4C89-ACB0-2A1293586BF2}" type="slidenum">
              <a:rPr lang="tr-TR" smtClean="0"/>
              <a:t>66</a:t>
            </a:fld>
            <a:endParaRPr lang="tr-TR"/>
          </a:p>
        </p:txBody>
      </p:sp>
    </p:spTree>
    <p:extLst>
      <p:ext uri="{BB962C8B-B14F-4D97-AF65-F5344CB8AC3E}">
        <p14:creationId xmlns:p14="http://schemas.microsoft.com/office/powerpoint/2010/main" val="210628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8AEA9EBD-A0A5-4851-A2DB-CAAB3A07F4C6}" type="datetimeFigureOut">
              <a:rPr lang="tr-TR" smtClean="0"/>
              <a:t>25.09.2025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90AD23D-F4A9-41AB-B5D4-38707F258BCB}" type="slidenum">
              <a:rPr lang="tr-TR" smtClean="0"/>
              <a:t>‹#›</a:t>
            </a:fld>
            <a:endParaRPr lang="tr-TR"/>
          </a:p>
        </p:txBody>
      </p:sp>
    </p:spTree>
    <p:extLst>
      <p:ext uri="{BB962C8B-B14F-4D97-AF65-F5344CB8AC3E}">
        <p14:creationId xmlns:p14="http://schemas.microsoft.com/office/powerpoint/2010/main" val="1947352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AEA9EBD-A0A5-4851-A2DB-CAAB3A07F4C6}" type="datetimeFigureOut">
              <a:rPr lang="tr-TR" smtClean="0"/>
              <a:t>25.09.2025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90AD23D-F4A9-41AB-B5D4-38707F258BCB}" type="slidenum">
              <a:rPr lang="tr-TR" smtClean="0"/>
              <a:t>‹#›</a:t>
            </a:fld>
            <a:endParaRPr lang="tr-TR"/>
          </a:p>
        </p:txBody>
      </p:sp>
    </p:spTree>
    <p:extLst>
      <p:ext uri="{BB962C8B-B14F-4D97-AF65-F5344CB8AC3E}">
        <p14:creationId xmlns:p14="http://schemas.microsoft.com/office/powerpoint/2010/main" val="377468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AEA9EBD-A0A5-4851-A2DB-CAAB3A07F4C6}" type="datetimeFigureOut">
              <a:rPr lang="tr-TR" smtClean="0"/>
              <a:t>25.09.2025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90AD23D-F4A9-41AB-B5D4-38707F258BCB}" type="slidenum">
              <a:rPr lang="tr-TR" smtClean="0"/>
              <a:t>‹#›</a:t>
            </a:fld>
            <a:endParaRPr lang="tr-TR"/>
          </a:p>
        </p:txBody>
      </p:sp>
    </p:spTree>
    <p:extLst>
      <p:ext uri="{BB962C8B-B14F-4D97-AF65-F5344CB8AC3E}">
        <p14:creationId xmlns:p14="http://schemas.microsoft.com/office/powerpoint/2010/main" val="2129074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AEA9EBD-A0A5-4851-A2DB-CAAB3A07F4C6}" type="datetimeFigureOut">
              <a:rPr lang="tr-TR" smtClean="0"/>
              <a:t>25.09.2025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90AD23D-F4A9-41AB-B5D4-38707F258BCB}" type="slidenum">
              <a:rPr lang="tr-TR" smtClean="0"/>
              <a:t>‹#›</a:t>
            </a:fld>
            <a:endParaRPr lang="tr-TR"/>
          </a:p>
        </p:txBody>
      </p:sp>
    </p:spTree>
    <p:extLst>
      <p:ext uri="{BB962C8B-B14F-4D97-AF65-F5344CB8AC3E}">
        <p14:creationId xmlns:p14="http://schemas.microsoft.com/office/powerpoint/2010/main" val="476512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AEA9EBD-A0A5-4851-A2DB-CAAB3A07F4C6}" type="datetimeFigureOut">
              <a:rPr lang="tr-TR" smtClean="0"/>
              <a:t>25.09.2025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90AD23D-F4A9-41AB-B5D4-38707F258BCB}" type="slidenum">
              <a:rPr lang="tr-TR" smtClean="0"/>
              <a:t>‹#›</a:t>
            </a:fld>
            <a:endParaRPr lang="tr-TR"/>
          </a:p>
        </p:txBody>
      </p:sp>
    </p:spTree>
    <p:extLst>
      <p:ext uri="{BB962C8B-B14F-4D97-AF65-F5344CB8AC3E}">
        <p14:creationId xmlns:p14="http://schemas.microsoft.com/office/powerpoint/2010/main" val="122051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8AEA9EBD-A0A5-4851-A2DB-CAAB3A07F4C6}" type="datetimeFigureOut">
              <a:rPr lang="tr-TR" smtClean="0"/>
              <a:t>25.09.2025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90AD23D-F4A9-41AB-B5D4-38707F258BCB}" type="slidenum">
              <a:rPr lang="tr-TR" smtClean="0"/>
              <a:t>‹#›</a:t>
            </a:fld>
            <a:endParaRPr lang="tr-TR"/>
          </a:p>
        </p:txBody>
      </p:sp>
    </p:spTree>
    <p:extLst>
      <p:ext uri="{BB962C8B-B14F-4D97-AF65-F5344CB8AC3E}">
        <p14:creationId xmlns:p14="http://schemas.microsoft.com/office/powerpoint/2010/main" val="320867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8AEA9EBD-A0A5-4851-A2DB-CAAB3A07F4C6}" type="datetimeFigureOut">
              <a:rPr lang="tr-TR" smtClean="0"/>
              <a:t>25.09.2025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90AD23D-F4A9-41AB-B5D4-38707F258BCB}" type="slidenum">
              <a:rPr lang="tr-TR" smtClean="0"/>
              <a:t>‹#›</a:t>
            </a:fld>
            <a:endParaRPr lang="tr-TR"/>
          </a:p>
        </p:txBody>
      </p:sp>
    </p:spTree>
    <p:extLst>
      <p:ext uri="{BB962C8B-B14F-4D97-AF65-F5344CB8AC3E}">
        <p14:creationId xmlns:p14="http://schemas.microsoft.com/office/powerpoint/2010/main" val="1964218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8AEA9EBD-A0A5-4851-A2DB-CAAB3A07F4C6}" type="datetimeFigureOut">
              <a:rPr lang="tr-TR" smtClean="0"/>
              <a:t>25.09.2025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90AD23D-F4A9-41AB-B5D4-38707F258BCB}" type="slidenum">
              <a:rPr lang="tr-TR" smtClean="0"/>
              <a:t>‹#›</a:t>
            </a:fld>
            <a:endParaRPr lang="tr-TR"/>
          </a:p>
        </p:txBody>
      </p:sp>
    </p:spTree>
    <p:extLst>
      <p:ext uri="{BB962C8B-B14F-4D97-AF65-F5344CB8AC3E}">
        <p14:creationId xmlns:p14="http://schemas.microsoft.com/office/powerpoint/2010/main" val="1052005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A9EBD-A0A5-4851-A2DB-CAAB3A07F4C6}" type="datetimeFigureOut">
              <a:rPr lang="tr-TR" smtClean="0"/>
              <a:t>25.09.2025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90AD23D-F4A9-41AB-B5D4-38707F258BCB}" type="slidenum">
              <a:rPr lang="tr-TR" smtClean="0"/>
              <a:t>‹#›</a:t>
            </a:fld>
            <a:endParaRPr lang="tr-TR"/>
          </a:p>
        </p:txBody>
      </p:sp>
    </p:spTree>
    <p:extLst>
      <p:ext uri="{BB962C8B-B14F-4D97-AF65-F5344CB8AC3E}">
        <p14:creationId xmlns:p14="http://schemas.microsoft.com/office/powerpoint/2010/main" val="384631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8AEA9EBD-A0A5-4851-A2DB-CAAB3A07F4C6}" type="datetimeFigureOut">
              <a:rPr lang="tr-TR" smtClean="0"/>
              <a:t>25.09.2025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90AD23D-F4A9-41AB-B5D4-38707F258BCB}" type="slidenum">
              <a:rPr lang="tr-TR" smtClean="0"/>
              <a:t>‹#›</a:t>
            </a:fld>
            <a:endParaRPr lang="tr-TR"/>
          </a:p>
        </p:txBody>
      </p:sp>
    </p:spTree>
    <p:extLst>
      <p:ext uri="{BB962C8B-B14F-4D97-AF65-F5344CB8AC3E}">
        <p14:creationId xmlns:p14="http://schemas.microsoft.com/office/powerpoint/2010/main" val="1292505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8AEA9EBD-A0A5-4851-A2DB-CAAB3A07F4C6}" type="datetimeFigureOut">
              <a:rPr lang="tr-TR" smtClean="0"/>
              <a:t>25.09.2025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90AD23D-F4A9-41AB-B5D4-38707F258BCB}" type="slidenum">
              <a:rPr lang="tr-TR" smtClean="0"/>
              <a:t>‹#›</a:t>
            </a:fld>
            <a:endParaRPr lang="tr-TR"/>
          </a:p>
        </p:txBody>
      </p:sp>
    </p:spTree>
    <p:extLst>
      <p:ext uri="{BB962C8B-B14F-4D97-AF65-F5344CB8AC3E}">
        <p14:creationId xmlns:p14="http://schemas.microsoft.com/office/powerpoint/2010/main" val="3753627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EA9EBD-A0A5-4851-A2DB-CAAB3A07F4C6}" type="datetimeFigureOut">
              <a:rPr lang="tr-TR" smtClean="0"/>
              <a:t>25.09.2025</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0AD23D-F4A9-41AB-B5D4-38707F258BCB}" type="slidenum">
              <a:rPr lang="tr-TR" smtClean="0"/>
              <a:t>‹#›</a:t>
            </a:fld>
            <a:endParaRPr lang="tr-TR"/>
          </a:p>
        </p:txBody>
      </p:sp>
    </p:spTree>
    <p:extLst>
      <p:ext uri="{BB962C8B-B14F-4D97-AF65-F5344CB8AC3E}">
        <p14:creationId xmlns:p14="http://schemas.microsoft.com/office/powerpoint/2010/main" val="869665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_Toc137985388"/><Relationship Id="rId3" Type="http://schemas.openxmlformats.org/officeDocument/2006/relationships/hyperlink" Target="#_Toc137985383"/><Relationship Id="rId7" Type="http://schemas.openxmlformats.org/officeDocument/2006/relationships/hyperlink" Target="#_Toc137985387"/><Relationship Id="rId2" Type="http://schemas.openxmlformats.org/officeDocument/2006/relationships/hyperlink" Target="#_Toc137985382"/><Relationship Id="rId1" Type="http://schemas.openxmlformats.org/officeDocument/2006/relationships/slideLayout" Target="../slideLayouts/slideLayout7.xml"/><Relationship Id="rId6" Type="http://schemas.openxmlformats.org/officeDocument/2006/relationships/hyperlink" Target="#_Toc137985386"/><Relationship Id="rId5" Type="http://schemas.openxmlformats.org/officeDocument/2006/relationships/hyperlink" Target="#_Toc137985385"/><Relationship Id="rId4" Type="http://schemas.openxmlformats.org/officeDocument/2006/relationships/hyperlink" Target="#_Toc137985384"/></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mailto:aileicidestek-etik@hotelickale.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mailto:aileicidestek-etik@hotelickale.co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a:extLst>
              <a:ext uri="{FF2B5EF4-FFF2-40B4-BE49-F238E27FC236}">
                <a16:creationId xmlns:a16="http://schemas.microsoft.com/office/drawing/2014/main" id="{04679AF4-313F-EBA1-742E-7FB360B7EEC5}"/>
              </a:ext>
            </a:extLst>
          </p:cNvPr>
          <p:cNvGraphicFramePr>
            <a:graphicFrameLocks noGrp="1"/>
          </p:cNvGraphicFramePr>
          <p:nvPr>
            <p:extLst>
              <p:ext uri="{D42A27DB-BD31-4B8C-83A1-F6EECF244321}">
                <p14:modId xmlns:p14="http://schemas.microsoft.com/office/powerpoint/2010/main" val="819799738"/>
              </p:ext>
            </p:extLst>
          </p:nvPr>
        </p:nvGraphicFramePr>
        <p:xfrm>
          <a:off x="0" y="1113909"/>
          <a:ext cx="12084869" cy="5160264"/>
        </p:xfrm>
        <a:graphic>
          <a:graphicData uri="http://schemas.openxmlformats.org/drawingml/2006/table">
            <a:tbl>
              <a:tblPr firstRow="1" firstCol="1" bandRow="1"/>
              <a:tblGrid>
                <a:gridCol w="6206788">
                  <a:extLst>
                    <a:ext uri="{9D8B030D-6E8A-4147-A177-3AD203B41FA5}">
                      <a16:colId xmlns:a16="http://schemas.microsoft.com/office/drawing/2014/main" val="3483666380"/>
                    </a:ext>
                  </a:extLst>
                </a:gridCol>
                <a:gridCol w="5878081">
                  <a:extLst>
                    <a:ext uri="{9D8B030D-6E8A-4147-A177-3AD203B41FA5}">
                      <a16:colId xmlns:a16="http://schemas.microsoft.com/office/drawing/2014/main" val="188885226"/>
                    </a:ext>
                  </a:extLst>
                </a:gridCol>
              </a:tblGrid>
              <a:tr h="4121767">
                <a:tc>
                  <a:txBody>
                    <a:bodyPr/>
                    <a:lstStyle/>
                    <a:p>
                      <a:pPr algn="r">
                        <a:lnSpc>
                          <a:spcPct val="107000"/>
                        </a:lnSpc>
                        <a:spcAft>
                          <a:spcPts val="800"/>
                        </a:spcAft>
                      </a:pPr>
                      <a:endParaRPr lang="tr-TR" sz="32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algn="r">
                        <a:lnSpc>
                          <a:spcPct val="107000"/>
                        </a:lnSpc>
                        <a:spcAft>
                          <a:spcPts val="800"/>
                        </a:spcAft>
                      </a:pPr>
                      <a:endParaRPr lang="tr-TR" sz="32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algn="r">
                        <a:lnSpc>
                          <a:spcPct val="107000"/>
                        </a:lnSpc>
                        <a:spcAft>
                          <a:spcPts val="800"/>
                        </a:spcAft>
                      </a:pPr>
                      <a:r>
                        <a:rPr lang="tr-TR" sz="3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SÜRDÜRÜLEBİLİRLİK RAPORLAMASI</a:t>
                      </a:r>
                      <a:endParaRPr lang="tr-TR" sz="3200" dirty="0">
                        <a:effectLst/>
                        <a:latin typeface="Calibri" panose="020F0502020204030204" pitchFamily="34" charset="0"/>
                        <a:ea typeface="Calibri" panose="020F0502020204030204" pitchFamily="34" charset="0"/>
                        <a:cs typeface="Arial" panose="020B0604020202020204" pitchFamily="34" charset="0"/>
                      </a:endParaRPr>
                    </a:p>
                  </a:txBody>
                  <a:tcPr marL="228600" marR="228600" marT="822960" marB="822960" anchor="ctr">
                    <a:lnL>
                      <a:noFill/>
                    </a:lnL>
                    <a:lnR w="19050" cap="flat" cmpd="sng" algn="ctr">
                      <a:solidFill>
                        <a:srgbClr val="ED7D31"/>
                      </a:solidFill>
                      <a:prstDash val="solid"/>
                      <a:round/>
                      <a:headEnd type="none" w="med" len="med"/>
                      <a:tailEnd type="none" w="med" len="med"/>
                    </a:lnR>
                    <a:lnT>
                      <a:noFill/>
                    </a:lnT>
                    <a:lnB>
                      <a:noFill/>
                    </a:lnB>
                    <a:noFill/>
                  </a:tcPr>
                </a:tc>
                <a:tc>
                  <a:txBody>
                    <a:bodyPr/>
                    <a:lstStyle/>
                    <a:p>
                      <a:pPr>
                        <a:lnSpc>
                          <a:spcPct val="107000"/>
                        </a:lnSpc>
                        <a:spcAft>
                          <a:spcPts val="800"/>
                        </a:spcAft>
                      </a:pPr>
                      <a:endParaRPr lang="tr-TR" sz="3200" dirty="0">
                        <a:solidFill>
                          <a:srgbClr val="2F5496"/>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tr-TR" sz="3200" dirty="0">
                        <a:solidFill>
                          <a:srgbClr val="2F5496"/>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tr-TR" sz="3200" dirty="0">
                        <a:solidFill>
                          <a:srgbClr val="2F5496"/>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tr-TR" sz="3200" dirty="0">
                          <a:solidFill>
                            <a:srgbClr val="2F5496"/>
                          </a:solidFill>
                          <a:effectLst/>
                          <a:latin typeface="Calibri" panose="020F0502020204030204" pitchFamily="34" charset="0"/>
                          <a:ea typeface="Calibri" panose="020F0502020204030204" pitchFamily="34" charset="0"/>
                          <a:cs typeface="Arial" panose="020B0604020202020204" pitchFamily="34" charset="0"/>
                        </a:rPr>
                        <a:t>2023/2024</a:t>
                      </a:r>
                      <a:endParaRPr lang="tr-TR" sz="3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3200" dirty="0">
                          <a:solidFill>
                            <a:srgbClr val="ED7D31"/>
                          </a:solidFill>
                          <a:effectLst/>
                          <a:latin typeface="Calibri" panose="020F0502020204030204" pitchFamily="34" charset="0"/>
                          <a:ea typeface="Times New Roman" panose="02020603050405020304" pitchFamily="18" charset="0"/>
                          <a:cs typeface="Arial" panose="020B0604020202020204" pitchFamily="34" charset="0"/>
                        </a:rPr>
                        <a:t> </a:t>
                      </a:r>
                      <a:endParaRPr lang="tr-TR" sz="3200" dirty="0">
                        <a:effectLst/>
                        <a:latin typeface="Calibri" panose="020F0502020204030204" pitchFamily="34" charset="0"/>
                        <a:ea typeface="Times New Roman" panose="02020603050405020304" pitchFamily="18" charset="0"/>
                        <a:cs typeface="Arial" panose="020B0604020202020204" pitchFamily="34" charset="0"/>
                      </a:endParaRPr>
                    </a:p>
                    <a:p>
                      <a:pPr>
                        <a:lnSpc>
                          <a:spcPct val="107000"/>
                        </a:lnSpc>
                      </a:pPr>
                      <a:r>
                        <a:rPr lang="en-US" sz="3200" dirty="0">
                          <a:solidFill>
                            <a:srgbClr val="44546A"/>
                          </a:solidFill>
                          <a:effectLst/>
                          <a:latin typeface="Calibri" panose="020F0502020204030204" pitchFamily="34" charset="0"/>
                          <a:ea typeface="Times New Roman" panose="02020603050405020304" pitchFamily="18" charset="0"/>
                          <a:cs typeface="Arial" panose="020B0604020202020204" pitchFamily="34" charset="0"/>
                        </a:rPr>
                        <a:t>     </a:t>
                      </a:r>
                      <a:endParaRPr lang="tr-TR" sz="3200" dirty="0">
                        <a:effectLst/>
                        <a:latin typeface="Calibri" panose="020F0502020204030204" pitchFamily="34" charset="0"/>
                        <a:ea typeface="Times New Roman" panose="02020603050405020304" pitchFamily="18" charset="0"/>
                        <a:cs typeface="Arial" panose="020B0604020202020204" pitchFamily="34" charset="0"/>
                      </a:endParaRPr>
                    </a:p>
                  </a:txBody>
                  <a:tcPr marL="228600" marR="228600" marT="822960" marB="822960" anchor="ctr">
                    <a:lnL w="19050" cap="flat" cmpd="sng" algn="ctr">
                      <a:solidFill>
                        <a:srgbClr val="ED7D31"/>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025900432"/>
                  </a:ext>
                </a:extLst>
              </a:tr>
            </a:tbl>
          </a:graphicData>
        </a:graphic>
      </p:graphicFrame>
      <p:pic>
        <p:nvPicPr>
          <p:cNvPr id="3" name="Resim 2">
            <a:extLst>
              <a:ext uri="{FF2B5EF4-FFF2-40B4-BE49-F238E27FC236}">
                <a16:creationId xmlns:a16="http://schemas.microsoft.com/office/drawing/2014/main" id="{0C5A7038-4BEC-467B-8112-FF7264837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322" y="1292583"/>
            <a:ext cx="3471678" cy="2136417"/>
          </a:xfrm>
          <a:prstGeom prst="rect">
            <a:avLst/>
          </a:prstGeom>
        </p:spPr>
      </p:pic>
    </p:spTree>
    <p:extLst>
      <p:ext uri="{BB962C8B-B14F-4D97-AF65-F5344CB8AC3E}">
        <p14:creationId xmlns:p14="http://schemas.microsoft.com/office/powerpoint/2010/main" val="1113580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449B8F2-5DDE-2546-F614-516B429BFDD0}"/>
              </a:ext>
            </a:extLst>
          </p:cNvPr>
          <p:cNvSpPr txBox="1"/>
          <p:nvPr/>
        </p:nvSpPr>
        <p:spPr>
          <a:xfrm>
            <a:off x="454743" y="964509"/>
            <a:ext cx="10739284" cy="968278"/>
          </a:xfrm>
          <a:prstGeom prst="rect">
            <a:avLst/>
          </a:prstGeom>
          <a:noFill/>
        </p:spPr>
        <p:txBody>
          <a:bodyPr wrap="square" rtlCol="0">
            <a:spAutoFit/>
          </a:bodyPr>
          <a:lstStyle/>
          <a:p>
            <a:pPr marL="342900" marR="429260" lvl="0" indent="-342900">
              <a:lnSpc>
                <a:spcPct val="107000"/>
              </a:lnSpc>
              <a:spcBef>
                <a:spcPts val="440"/>
              </a:spcBef>
              <a:spcAft>
                <a:spcPts val="0"/>
              </a:spcAft>
              <a:buFont typeface="Wingdings" panose="05000000000000000000" pitchFamily="2" charset="2"/>
              <a:buChar char=""/>
              <a:tabLst>
                <a:tab pos="625475" algn="l"/>
              </a:tabLst>
            </a:pPr>
            <a:r>
              <a:rPr lang="tr-TR" sz="1800" dirty="0">
                <a:effectLst/>
                <a:latin typeface="Calibri" panose="020F0502020204030204" pitchFamily="34" charset="0"/>
                <a:ea typeface="Calibri" panose="020F0502020204030204" pitchFamily="34" charset="0"/>
              </a:rPr>
              <a:t>2024</a:t>
            </a:r>
            <a:r>
              <a:rPr lang="tr-TR" sz="1800" spc="-2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yılında</a:t>
            </a:r>
            <a:r>
              <a:rPr lang="tr-TR" sz="1800" spc="-3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misafir</a:t>
            </a:r>
            <a:r>
              <a:rPr lang="tr-TR" sz="1800" spc="-2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doluluğunun</a:t>
            </a:r>
            <a:r>
              <a:rPr lang="tr-TR" sz="1800" spc="-2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yılın</a:t>
            </a:r>
            <a:r>
              <a:rPr lang="tr-TR" sz="1800" spc="-2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ilk</a:t>
            </a:r>
            <a:r>
              <a:rPr lang="tr-TR" sz="1800" spc="-2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aylarında</a:t>
            </a:r>
            <a:r>
              <a:rPr lang="tr-TR" sz="1800" spc="-3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normal</a:t>
            </a:r>
            <a:r>
              <a:rPr lang="tr-TR" sz="1800" spc="-1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seyrettiği,</a:t>
            </a:r>
            <a:r>
              <a:rPr lang="tr-TR" sz="1800" spc="-15" dirty="0">
                <a:effectLst/>
                <a:latin typeface="Calibri" panose="020F0502020204030204" pitchFamily="34" charset="0"/>
                <a:ea typeface="Calibri" panose="020F0502020204030204" pitchFamily="34" charset="0"/>
              </a:rPr>
              <a:t> sonraki çok yoğun i</a:t>
            </a:r>
            <a:r>
              <a:rPr lang="tr-TR" sz="1800" dirty="0">
                <a:effectLst/>
                <a:latin typeface="Calibri" panose="020F0502020204030204" pitchFamily="34" charset="0"/>
                <a:ea typeface="Calibri" panose="020F0502020204030204" pitchFamily="34" charset="0"/>
              </a:rPr>
              <a:t>se en yüksek değerlere ulaştığı görülmektedir. Misafir yoğunluğu artsa da su tüketiminin çok</a:t>
            </a:r>
            <a:r>
              <a:rPr lang="tr-TR" sz="1800" spc="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yükselmediği</a:t>
            </a:r>
            <a:r>
              <a:rPr lang="tr-TR" sz="1800" spc="-1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görülmektedir.</a:t>
            </a:r>
            <a:endParaRPr lang="tr-TR" dirty="0"/>
          </a:p>
        </p:txBody>
      </p:sp>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graphicFrame>
        <p:nvGraphicFramePr>
          <p:cNvPr id="11" name="İçerik Yer Tutucusu 10">
            <a:extLst>
              <a:ext uri="{FF2B5EF4-FFF2-40B4-BE49-F238E27FC236}">
                <a16:creationId xmlns:a16="http://schemas.microsoft.com/office/drawing/2014/main" id="{00000000-0008-0000-0300-000003000000}"/>
              </a:ext>
            </a:extLst>
          </p:cNvPr>
          <p:cNvGraphicFramePr>
            <a:graphicFrameLocks noGrp="1"/>
          </p:cNvGraphicFramePr>
          <p:nvPr>
            <p:ph idx="1"/>
            <p:extLst>
              <p:ext uri="{D42A27DB-BD31-4B8C-83A1-F6EECF244321}">
                <p14:modId xmlns:p14="http://schemas.microsoft.com/office/powerpoint/2010/main" val="2662916698"/>
              </p:ext>
            </p:extLst>
          </p:nvPr>
        </p:nvGraphicFramePr>
        <p:xfrm>
          <a:off x="552450" y="2000250"/>
          <a:ext cx="10967884" cy="4857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9139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449B8F2-5DDE-2546-F614-516B429BFDD0}"/>
              </a:ext>
            </a:extLst>
          </p:cNvPr>
          <p:cNvSpPr txBox="1"/>
          <p:nvPr/>
        </p:nvSpPr>
        <p:spPr>
          <a:xfrm>
            <a:off x="454743" y="964509"/>
            <a:ext cx="10739284" cy="968278"/>
          </a:xfrm>
          <a:prstGeom prst="rect">
            <a:avLst/>
          </a:prstGeom>
          <a:noFill/>
        </p:spPr>
        <p:txBody>
          <a:bodyPr wrap="square" rtlCol="0">
            <a:spAutoFit/>
          </a:bodyPr>
          <a:lstStyle/>
          <a:p>
            <a:pPr marL="342900" marR="429260" lvl="0" indent="-342900">
              <a:lnSpc>
                <a:spcPct val="107000"/>
              </a:lnSpc>
              <a:spcBef>
                <a:spcPts val="440"/>
              </a:spcBef>
              <a:spcAft>
                <a:spcPts val="0"/>
              </a:spcAft>
              <a:buFont typeface="Wingdings" panose="05000000000000000000" pitchFamily="2" charset="2"/>
              <a:buChar char=""/>
              <a:tabLst>
                <a:tab pos="625475" algn="l"/>
              </a:tabLst>
            </a:pPr>
            <a:r>
              <a:rPr lang="tr-TR" sz="1800" dirty="0">
                <a:effectLst/>
                <a:latin typeface="Calibri" panose="020F0502020204030204" pitchFamily="34" charset="0"/>
                <a:ea typeface="Calibri" panose="020F0502020204030204" pitchFamily="34" charset="0"/>
              </a:rPr>
              <a:t>2024</a:t>
            </a:r>
            <a:r>
              <a:rPr lang="tr-TR" sz="1800" spc="-2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yılında</a:t>
            </a:r>
            <a:r>
              <a:rPr lang="tr-TR" sz="1800" spc="-3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misafir</a:t>
            </a:r>
            <a:r>
              <a:rPr lang="tr-TR" sz="1800" spc="-2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doluluğunun</a:t>
            </a:r>
            <a:r>
              <a:rPr lang="tr-TR" sz="1800" spc="-2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yılın</a:t>
            </a:r>
            <a:r>
              <a:rPr lang="tr-TR" sz="1800" spc="-2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ilk</a:t>
            </a:r>
            <a:r>
              <a:rPr lang="tr-TR" sz="1800" spc="-2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aylarında</a:t>
            </a:r>
            <a:r>
              <a:rPr lang="tr-TR" sz="1800" spc="-3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normal</a:t>
            </a:r>
            <a:r>
              <a:rPr lang="tr-TR" sz="1800" spc="-1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seyrettiği,</a:t>
            </a:r>
            <a:r>
              <a:rPr lang="tr-TR" sz="1800" spc="-15" dirty="0">
                <a:effectLst/>
                <a:latin typeface="Calibri" panose="020F0502020204030204" pitchFamily="34" charset="0"/>
                <a:ea typeface="Calibri" panose="020F0502020204030204" pitchFamily="34" charset="0"/>
              </a:rPr>
              <a:t> sonraki çok yoğun i</a:t>
            </a:r>
            <a:r>
              <a:rPr lang="tr-TR" sz="1800" dirty="0">
                <a:effectLst/>
                <a:latin typeface="Calibri" panose="020F0502020204030204" pitchFamily="34" charset="0"/>
                <a:ea typeface="Calibri" panose="020F0502020204030204" pitchFamily="34" charset="0"/>
              </a:rPr>
              <a:t>se en yüksek değerlere ulaştığı görülmektedir. Misafir yoğunluğu artsa da su tüketiminin çok</a:t>
            </a:r>
            <a:r>
              <a:rPr lang="tr-TR" sz="1800" spc="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yükselmediği</a:t>
            </a:r>
            <a:r>
              <a:rPr lang="tr-TR" sz="1800" spc="-1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görülmektedir.</a:t>
            </a:r>
          </a:p>
        </p:txBody>
      </p:sp>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954107"/>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sz="2800" dirty="0">
              <a:latin typeface="Calibri" panose="020F0502020204030204" pitchFamily="34" charset="0"/>
              <a:cs typeface="Calibri" panose="020F0502020204030204" pitchFamily="34" charset="0"/>
            </a:endParaRPr>
          </a:p>
        </p:txBody>
      </p:sp>
      <p:graphicFrame>
        <p:nvGraphicFramePr>
          <p:cNvPr id="7" name="Grafik 6">
            <a:extLst>
              <a:ext uri="{FF2B5EF4-FFF2-40B4-BE49-F238E27FC236}">
                <a16:creationId xmlns:a16="http://schemas.microsoft.com/office/drawing/2014/main" id="{00000000-0008-0000-0300-000004000000}"/>
              </a:ext>
            </a:extLst>
          </p:cNvPr>
          <p:cNvGraphicFramePr>
            <a:graphicFrameLocks/>
          </p:cNvGraphicFramePr>
          <p:nvPr>
            <p:extLst>
              <p:ext uri="{D42A27DB-BD31-4B8C-83A1-F6EECF244321}">
                <p14:modId xmlns:p14="http://schemas.microsoft.com/office/powerpoint/2010/main" val="2914380627"/>
              </p:ext>
            </p:extLst>
          </p:nvPr>
        </p:nvGraphicFramePr>
        <p:xfrm>
          <a:off x="942975" y="2031205"/>
          <a:ext cx="10572750" cy="47029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5558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449B8F2-5DDE-2546-F614-516B429BFDD0}"/>
              </a:ext>
            </a:extLst>
          </p:cNvPr>
          <p:cNvSpPr txBox="1"/>
          <p:nvPr/>
        </p:nvSpPr>
        <p:spPr>
          <a:xfrm>
            <a:off x="454743" y="1272285"/>
            <a:ext cx="10739284" cy="671915"/>
          </a:xfrm>
          <a:prstGeom prst="rect">
            <a:avLst/>
          </a:prstGeom>
          <a:noFill/>
        </p:spPr>
        <p:txBody>
          <a:bodyPr wrap="square" rtlCol="0">
            <a:spAutoFit/>
          </a:bodyPr>
          <a:lstStyle/>
          <a:p>
            <a:pPr marL="342900" lvl="0" indent="-342900">
              <a:lnSpc>
                <a:spcPct val="107000"/>
              </a:lnSpc>
              <a:spcAft>
                <a:spcPts val="800"/>
              </a:spcAft>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2023 ile 2024 yılı toplam su tüketimi değerleri karşılaştırıldığı zaman 245,6 m3’lük bir azalma olduğu görülmektedir. </a:t>
            </a:r>
            <a:endParaRPr lang="tr-TR" dirty="0"/>
          </a:p>
        </p:txBody>
      </p:sp>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954107"/>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sz="2800" dirty="0">
              <a:latin typeface="Calibri" panose="020F0502020204030204" pitchFamily="34" charset="0"/>
              <a:cs typeface="Calibri" panose="020F0502020204030204" pitchFamily="34" charset="0"/>
            </a:endParaRPr>
          </a:p>
        </p:txBody>
      </p:sp>
      <p:graphicFrame>
        <p:nvGraphicFramePr>
          <p:cNvPr id="7" name="Grafik 6">
            <a:extLst>
              <a:ext uri="{FF2B5EF4-FFF2-40B4-BE49-F238E27FC236}">
                <a16:creationId xmlns:a16="http://schemas.microsoft.com/office/drawing/2014/main" id="{BF115CE3-7CB2-4CCF-B932-02970D3CC9AF}"/>
              </a:ext>
            </a:extLst>
          </p:cNvPr>
          <p:cNvGraphicFramePr>
            <a:graphicFrameLocks/>
          </p:cNvGraphicFramePr>
          <p:nvPr>
            <p:extLst>
              <p:ext uri="{D42A27DB-BD31-4B8C-83A1-F6EECF244321}">
                <p14:modId xmlns:p14="http://schemas.microsoft.com/office/powerpoint/2010/main" val="3833815502"/>
              </p:ext>
            </p:extLst>
          </p:nvPr>
        </p:nvGraphicFramePr>
        <p:xfrm>
          <a:off x="1076325" y="1946509"/>
          <a:ext cx="9163050" cy="44352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5069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449B8F2-5DDE-2546-F614-516B429BFDD0}"/>
              </a:ext>
            </a:extLst>
          </p:cNvPr>
          <p:cNvSpPr txBox="1"/>
          <p:nvPr/>
        </p:nvSpPr>
        <p:spPr>
          <a:xfrm>
            <a:off x="454743" y="964509"/>
            <a:ext cx="10739284" cy="667106"/>
          </a:xfrm>
          <a:prstGeom prst="rect">
            <a:avLst/>
          </a:prstGeom>
          <a:noFill/>
        </p:spPr>
        <p:txBody>
          <a:bodyPr wrap="square" rtlCol="0">
            <a:spAutoFit/>
          </a:bodyPr>
          <a:lstStyle/>
          <a:p>
            <a:pPr marL="342900" marR="411480" lvl="0" indent="-342900">
              <a:lnSpc>
                <a:spcPct val="106000"/>
              </a:lnSpc>
              <a:spcBef>
                <a:spcPts val="440"/>
              </a:spcBef>
              <a:spcAft>
                <a:spcPts val="0"/>
              </a:spcAft>
              <a:buFont typeface="Wingdings" panose="05000000000000000000" pitchFamily="2" charset="2"/>
              <a:buChar char=""/>
              <a:tabLst>
                <a:tab pos="625475" algn="l"/>
              </a:tabLst>
            </a:pPr>
            <a:r>
              <a:rPr lang="tr-TR" sz="1800" dirty="0">
                <a:effectLst/>
                <a:latin typeface="Calibri" panose="020F0502020204030204" pitchFamily="34" charset="0"/>
                <a:ea typeface="Calibri" panose="020F0502020204030204" pitchFamily="34" charset="0"/>
              </a:rPr>
              <a:t>2023 ve 2024 yıllarında kişi başına düşen su tüketim miktarı arasındaki ilişkiye bakacak olursak, 2024 yılında misafir</a:t>
            </a:r>
            <a:r>
              <a:rPr lang="tr-TR" sz="1800" spc="-23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yoğunluğuna</a:t>
            </a:r>
            <a:r>
              <a:rPr lang="tr-TR" sz="1800" spc="-2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göre</a:t>
            </a:r>
            <a:r>
              <a:rPr lang="tr-TR" sz="1800" spc="-2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su</a:t>
            </a:r>
            <a:r>
              <a:rPr lang="tr-TR" sz="1800" spc="-1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tüketimimiz</a:t>
            </a:r>
            <a:r>
              <a:rPr lang="tr-TR" sz="1800" spc="-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2023</a:t>
            </a:r>
            <a:r>
              <a:rPr lang="tr-TR" sz="1800" spc="-1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yılına</a:t>
            </a:r>
            <a:r>
              <a:rPr lang="tr-TR" sz="1800" spc="-1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göre</a:t>
            </a:r>
            <a:r>
              <a:rPr lang="tr-TR" sz="1800" spc="-2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azaldığı</a:t>
            </a:r>
            <a:r>
              <a:rPr lang="tr-TR" sz="1800" spc="-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görülmüştür.</a:t>
            </a:r>
          </a:p>
        </p:txBody>
      </p:sp>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graphicFrame>
        <p:nvGraphicFramePr>
          <p:cNvPr id="7" name="Grafik 6">
            <a:extLst>
              <a:ext uri="{FF2B5EF4-FFF2-40B4-BE49-F238E27FC236}">
                <a16:creationId xmlns:a16="http://schemas.microsoft.com/office/drawing/2014/main" id="{00000000-0008-0000-0300-000005000000}"/>
              </a:ext>
            </a:extLst>
          </p:cNvPr>
          <p:cNvGraphicFramePr>
            <a:graphicFrameLocks/>
          </p:cNvGraphicFramePr>
          <p:nvPr>
            <p:extLst>
              <p:ext uri="{D42A27DB-BD31-4B8C-83A1-F6EECF244321}">
                <p14:modId xmlns:p14="http://schemas.microsoft.com/office/powerpoint/2010/main" val="1749275055"/>
              </p:ext>
            </p:extLst>
          </p:nvPr>
        </p:nvGraphicFramePr>
        <p:xfrm>
          <a:off x="581024" y="1764728"/>
          <a:ext cx="10391776" cy="48741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6215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449B8F2-5DDE-2546-F614-516B429BFDD0}"/>
              </a:ext>
            </a:extLst>
          </p:cNvPr>
          <p:cNvSpPr txBox="1"/>
          <p:nvPr/>
        </p:nvSpPr>
        <p:spPr>
          <a:xfrm>
            <a:off x="454743" y="964509"/>
            <a:ext cx="10739284" cy="975908"/>
          </a:xfrm>
          <a:prstGeom prst="rect">
            <a:avLst/>
          </a:prstGeom>
          <a:noFill/>
        </p:spPr>
        <p:txBody>
          <a:bodyPr wrap="square" rtlCol="0">
            <a:spAutoFit/>
          </a:bodyPr>
          <a:lstStyle/>
          <a:p>
            <a:pPr marL="342900" marR="768350" lvl="0" indent="-342900">
              <a:lnSpc>
                <a:spcPct val="106000"/>
              </a:lnSpc>
              <a:spcBef>
                <a:spcPts val="440"/>
              </a:spcBef>
              <a:spcAft>
                <a:spcPts val="0"/>
              </a:spcAft>
              <a:buFont typeface="Wingdings" panose="05000000000000000000" pitchFamily="2" charset="2"/>
              <a:buChar char=""/>
              <a:tabLst>
                <a:tab pos="625475" algn="l"/>
              </a:tabLst>
            </a:pPr>
            <a:r>
              <a:rPr lang="tr-TR" sz="1800" dirty="0">
                <a:effectLst/>
                <a:latin typeface="Calibri" panose="020F0502020204030204" pitchFamily="34" charset="0"/>
                <a:ea typeface="Calibri" panose="020F0502020204030204" pitchFamily="34" charset="0"/>
              </a:rPr>
              <a:t>2023 ve 2024 yıllarındaki toplam kişi başı su tüketimi yıl ortalamasının sırası ile 0,23 ve 0,22 m</a:t>
            </a:r>
            <a:r>
              <a:rPr lang="tr-TR" sz="1800" baseline="30000" dirty="0">
                <a:effectLst/>
                <a:latin typeface="Calibri" panose="020F0502020204030204" pitchFamily="34" charset="0"/>
                <a:ea typeface="Calibri" panose="020F0502020204030204" pitchFamily="34" charset="0"/>
              </a:rPr>
              <a:t>3</a:t>
            </a:r>
            <a:r>
              <a:rPr lang="tr-TR" sz="1800" dirty="0">
                <a:effectLst/>
                <a:latin typeface="Calibri" panose="020F0502020204030204" pitchFamily="34" charset="0"/>
                <a:ea typeface="Calibri" panose="020F0502020204030204" pitchFamily="34" charset="0"/>
              </a:rPr>
              <a:t> ve kişi başı yıl</a:t>
            </a:r>
            <a:r>
              <a:rPr lang="tr-TR" sz="1800" spc="-23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ortalamasındaki</a:t>
            </a:r>
            <a:r>
              <a:rPr lang="tr-TR" sz="1800" spc="-1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hedefimizi</a:t>
            </a:r>
            <a:r>
              <a:rPr lang="tr-TR" sz="1800" spc="-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aşmadığımız</a:t>
            </a:r>
            <a:r>
              <a:rPr lang="tr-TR" sz="1800" spc="-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görülmektedir.</a:t>
            </a:r>
          </a:p>
          <a:p>
            <a:pPr marL="342900" indent="-342900">
              <a:lnSpc>
                <a:spcPct val="107000"/>
              </a:lnSpc>
              <a:spcAft>
                <a:spcPts val="800"/>
              </a:spcAft>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Hedefimiz kişi başı yıl ortalamasında 0,22 m</a:t>
            </a:r>
            <a:r>
              <a:rPr lang="tr-TR" sz="1800" baseline="30000" dirty="0">
                <a:effectLst/>
                <a:latin typeface="Calibri" panose="020F0502020204030204" pitchFamily="34" charset="0"/>
                <a:ea typeface="Calibri" panose="020F0502020204030204" pitchFamily="34" charset="0"/>
                <a:cs typeface="Arial" panose="020B0604020202020204" pitchFamily="34" charset="0"/>
              </a:rPr>
              <a:t>3</a:t>
            </a:r>
            <a:r>
              <a:rPr lang="tr-TR" sz="1800" dirty="0">
                <a:effectLst/>
                <a:latin typeface="Calibri" panose="020F0502020204030204" pitchFamily="34" charset="0"/>
                <a:ea typeface="Calibri" panose="020F0502020204030204" pitchFamily="34" charset="0"/>
                <a:cs typeface="Arial" panose="020B0604020202020204" pitchFamily="34" charset="0"/>
              </a:rPr>
              <a:t>’ü geçmemektir.</a:t>
            </a:r>
            <a:endParaRPr lang="tr-TR" dirty="0"/>
          </a:p>
        </p:txBody>
      </p:sp>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graphicFrame>
        <p:nvGraphicFramePr>
          <p:cNvPr id="8" name="Grafik 7">
            <a:extLst>
              <a:ext uri="{FF2B5EF4-FFF2-40B4-BE49-F238E27FC236}">
                <a16:creationId xmlns:a16="http://schemas.microsoft.com/office/drawing/2014/main" id="{00000000-0008-0000-0300-000006000000}"/>
              </a:ext>
            </a:extLst>
          </p:cNvPr>
          <p:cNvGraphicFramePr>
            <a:graphicFrameLocks/>
          </p:cNvGraphicFramePr>
          <p:nvPr>
            <p:extLst>
              <p:ext uri="{D42A27DB-BD31-4B8C-83A1-F6EECF244321}">
                <p14:modId xmlns:p14="http://schemas.microsoft.com/office/powerpoint/2010/main" val="382216228"/>
              </p:ext>
            </p:extLst>
          </p:nvPr>
        </p:nvGraphicFramePr>
        <p:xfrm>
          <a:off x="828675" y="2009775"/>
          <a:ext cx="10267950" cy="4600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183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67E85C7-B6C8-80F8-C503-610047B81641}"/>
              </a:ext>
            </a:extLst>
          </p:cNvPr>
          <p:cNvSpPr>
            <a:spLocks noGrp="1"/>
          </p:cNvSpPr>
          <p:nvPr>
            <p:ph idx="1"/>
          </p:nvPr>
        </p:nvSpPr>
        <p:spPr>
          <a:xfrm>
            <a:off x="454743" y="1322704"/>
            <a:ext cx="11203857" cy="5018997"/>
          </a:xfrm>
        </p:spPr>
        <p:txBody>
          <a:bodyPr>
            <a:normAutofit/>
          </a:bodyPr>
          <a:lstStyle/>
          <a:p>
            <a:pPr marL="0" lvl="0" indent="0">
              <a:lnSpc>
                <a:spcPct val="107000"/>
              </a:lnSpc>
              <a:buNone/>
            </a:pPr>
            <a:r>
              <a:rPr lang="tr-TR" sz="2200" b="1" i="1" dirty="0">
                <a:latin typeface="Calibri" panose="020F0502020204030204" pitchFamily="34" charset="0"/>
                <a:cs typeface="Calibri" panose="020F0502020204030204" pitchFamily="34" charset="0"/>
              </a:rPr>
              <a:t>Su tüketiminin azaltılması ile ilgili faaliyetler ve planlar;</a:t>
            </a:r>
            <a:endParaRPr lang="tr-TR" sz="1300" b="1" i="1"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Times New Roman" panose="02020603050405020304" pitchFamily="18" charset="0"/>
              </a:rPr>
              <a:t>Odalarda kullanılan standart duş başlıklarının yerine </a:t>
            </a:r>
            <a:r>
              <a:rPr lang="tr-TR" sz="1800" dirty="0" err="1">
                <a:effectLst/>
                <a:latin typeface="Calibri" panose="020F0502020204030204" pitchFamily="34" charset="0"/>
                <a:ea typeface="Times New Roman" panose="02020603050405020304" pitchFamily="18" charset="0"/>
              </a:rPr>
              <a:t>ekonomizerli</a:t>
            </a:r>
            <a:r>
              <a:rPr lang="tr-TR" sz="1800" dirty="0">
                <a:effectLst/>
                <a:latin typeface="Calibri" panose="020F0502020204030204" pitchFamily="34" charset="0"/>
                <a:ea typeface="Times New Roman" panose="02020603050405020304" pitchFamily="18" charset="0"/>
              </a:rPr>
              <a:t> duş başlıkları kullanılmıştır. Böylelikle suyun akışı kontrol altına alınmıştır.</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Times New Roman" panose="02020603050405020304" pitchFamily="18" charset="0"/>
              </a:rPr>
              <a:t>Misafir ve personel tuvaletlerinde fotoselli bataryalar kullanılmıştır.</a:t>
            </a:r>
            <a:endParaRPr lang="tr-TR" sz="1800" dirty="0">
              <a:latin typeface="Calibri" panose="020F0502020204030204" pitchFamily="34" charset="0"/>
              <a:ea typeface="Times New Roman" panose="02020603050405020304" pitchFamily="18" charset="0"/>
            </a:endParaRPr>
          </a:p>
          <a:p>
            <a:pPr marL="342900" indent="-342900">
              <a:lnSpc>
                <a:spcPct val="107000"/>
              </a:lnSpc>
              <a:buFont typeface="Wingdings" panose="05000000000000000000" pitchFamily="2" charset="2"/>
              <a:buChar char=""/>
            </a:pPr>
            <a:r>
              <a:rPr lang="tr-TR" sz="1800" dirty="0">
                <a:effectLst/>
                <a:latin typeface="Calibri" panose="020F0502020204030204" pitchFamily="34" charset="0"/>
                <a:ea typeface="Times New Roman" panose="02020603050405020304" pitchFamily="18" charset="0"/>
              </a:rPr>
              <a:t>Çamaşırhane alanında kullanılan eski tip kurutma makinasının yerine modern enerji ve su tasarruflu kurutma makinası alınmıştır. </a:t>
            </a:r>
          </a:p>
          <a:p>
            <a:pPr marL="34290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Tüm batarya ve duş başlıklarında </a:t>
            </a:r>
            <a:r>
              <a:rPr lang="tr-TR" sz="1800" dirty="0" err="1">
                <a:effectLst/>
                <a:latin typeface="Calibri" panose="020F0502020204030204" pitchFamily="34" charset="0"/>
                <a:ea typeface="Calibri" panose="020F0502020204030204" pitchFamily="34" charset="0"/>
                <a:cs typeface="Arial" panose="020B0604020202020204" pitchFamily="34" charset="0"/>
              </a:rPr>
              <a:t>perlatör</a:t>
            </a:r>
            <a:r>
              <a:rPr lang="tr-TR" sz="1800" dirty="0">
                <a:effectLst/>
                <a:latin typeface="Calibri" panose="020F0502020204030204" pitchFamily="34" charset="0"/>
                <a:ea typeface="Calibri" panose="020F0502020204030204" pitchFamily="34" charset="0"/>
                <a:cs typeface="Arial" panose="020B0604020202020204" pitchFamily="34" charset="0"/>
              </a:rPr>
              <a:t> kullanılmaktadır.</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Genel mahal bataryalarımız ve misafir oda bataryalarımız fotosellidir.</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Dış alan yolları daha önce 2 kez yıkanır iken su tasarrufuna yönelik şimdi günde 1 </a:t>
            </a:r>
            <a:r>
              <a:rPr lang="tr-TR" sz="1800" dirty="0" err="1">
                <a:effectLst/>
                <a:latin typeface="Calibri" panose="020F0502020204030204" pitchFamily="34" charset="0"/>
                <a:ea typeface="Calibri" panose="020F0502020204030204" pitchFamily="34" charset="0"/>
                <a:cs typeface="Arial" panose="020B0604020202020204" pitchFamily="34" charset="0"/>
              </a:rPr>
              <a:t>kez’e</a:t>
            </a:r>
            <a:r>
              <a:rPr lang="tr-TR" sz="1800" dirty="0">
                <a:effectLst/>
                <a:latin typeface="Calibri" panose="020F0502020204030204" pitchFamily="34" charset="0"/>
                <a:ea typeface="Calibri" panose="020F0502020204030204" pitchFamily="34" charset="0"/>
                <a:cs typeface="Arial" panose="020B0604020202020204" pitchFamily="34" charset="0"/>
              </a:rPr>
              <a:t> düşürülmüştür.</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Mutfakta kullandığımız bulaşık makinamız durulama suyunu ön yıkama da kullanan makine tercih edilmiştir. </a:t>
            </a:r>
          </a:p>
          <a:p>
            <a:pPr marL="342900" indent="-342900">
              <a:lnSpc>
                <a:spcPct val="107000"/>
              </a:lnSpc>
              <a:buFont typeface="Wingdings" panose="05000000000000000000" pitchFamily="2" charset="2"/>
              <a:buChar char=""/>
            </a:pPr>
            <a:endParaRPr lang="tr-TR" sz="1800" dirty="0">
              <a:effectLst/>
              <a:latin typeface="Calibri" panose="020F0502020204030204" pitchFamily="34" charset="0"/>
              <a:ea typeface="Calibri" panose="020F0502020204030204" pitchFamily="34" charset="0"/>
            </a:endParaRPr>
          </a:p>
          <a:p>
            <a:pPr marL="342900" lvl="0" indent="-342900">
              <a:lnSpc>
                <a:spcPct val="107000"/>
              </a:lnSpc>
              <a:buFont typeface="Wingdings" panose="05000000000000000000" pitchFamily="2" charset="2"/>
              <a:buChar char=""/>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Metin kutusu 3">
            <a:extLst>
              <a:ext uri="{FF2B5EF4-FFF2-40B4-BE49-F238E27FC236}">
                <a16:creationId xmlns:a16="http://schemas.microsoft.com/office/drawing/2014/main" id="{04CB8E8C-898B-C21E-23F0-605DC232C5AD}"/>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Tree>
    <p:extLst>
      <p:ext uri="{BB962C8B-B14F-4D97-AF65-F5344CB8AC3E}">
        <p14:creationId xmlns:p14="http://schemas.microsoft.com/office/powerpoint/2010/main" val="204774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3" name="İçerik Yer Tutucusu 2">
            <a:extLst>
              <a:ext uri="{FF2B5EF4-FFF2-40B4-BE49-F238E27FC236}">
                <a16:creationId xmlns:a16="http://schemas.microsoft.com/office/drawing/2014/main" id="{E60149E4-DFE0-B9CC-4F40-72B46BFC8DE4}"/>
              </a:ext>
            </a:extLst>
          </p:cNvPr>
          <p:cNvSpPr>
            <a:spLocks noGrp="1"/>
          </p:cNvSpPr>
          <p:nvPr>
            <p:ph idx="1"/>
          </p:nvPr>
        </p:nvSpPr>
        <p:spPr>
          <a:xfrm>
            <a:off x="454743" y="1607574"/>
            <a:ext cx="10899057" cy="4569389"/>
          </a:xfrm>
        </p:spPr>
        <p:txBody>
          <a:bodyPr>
            <a:normAutofit/>
          </a:bodyPr>
          <a:lstStyle/>
          <a:p>
            <a:pPr>
              <a:buFont typeface="Wingdings" panose="05000000000000000000" pitchFamily="2" charset="2"/>
              <a:buChar char="Ø"/>
            </a:pPr>
            <a:r>
              <a:rPr lang="tr-TR" sz="2300" i="1" dirty="0"/>
              <a:t> </a:t>
            </a:r>
            <a:r>
              <a:rPr lang="tr-TR" sz="2300" b="1" i="1" dirty="0">
                <a:latin typeface="Calibri" panose="020F0502020204030204" pitchFamily="34" charset="0"/>
                <a:cs typeface="Calibri" panose="020F0502020204030204" pitchFamily="34" charset="0"/>
              </a:rPr>
              <a:t>Atık ve Tehlikeli Madde Yönetimi; </a:t>
            </a:r>
          </a:p>
          <a:p>
            <a:pPr marL="0" indent="0">
              <a:buNone/>
            </a:pPr>
            <a:endParaRPr lang="tr-TR" sz="2300" b="1" i="1" dirty="0">
              <a:latin typeface="Calibri" panose="020F0502020204030204" pitchFamily="34" charset="0"/>
              <a:cs typeface="Calibri" panose="020F0502020204030204" pitchFamily="34" charset="0"/>
            </a:endParaRPr>
          </a:p>
          <a:p>
            <a:pPr marL="0" marR="433070" indent="0">
              <a:lnSpc>
                <a:spcPct val="106000"/>
              </a:lnSpc>
              <a:spcBef>
                <a:spcPts val="5"/>
              </a:spcBef>
              <a:spcAft>
                <a:spcPts val="0"/>
              </a:spcAft>
              <a:buNone/>
            </a:pPr>
            <a:r>
              <a:rPr lang="tr-TR" sz="1600" dirty="0">
                <a:effectLst/>
                <a:latin typeface="Calibri" panose="020F0502020204030204" pitchFamily="34" charset="0"/>
                <a:ea typeface="Calibri" panose="020F0502020204030204" pitchFamily="34" charset="0"/>
              </a:rPr>
              <a:t>Tesisimizde,</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tehlikeli</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ve</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tehlikesiz</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sınıfındaki</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atıklarımız</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kaynağında</a:t>
            </a:r>
            <a:r>
              <a:rPr lang="tr-TR" sz="1600" spc="-3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ayrışım</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yapılarak</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atık</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odalarında</a:t>
            </a:r>
            <a:r>
              <a:rPr lang="tr-TR" sz="1600" spc="-3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lisanslı</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firmalar</a:t>
            </a:r>
            <a:r>
              <a:rPr lang="tr-TR" sz="1600" spc="-23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tarafından</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alımı</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yapılana</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kadar</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muhafaza</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edilir.</a:t>
            </a:r>
          </a:p>
          <a:p>
            <a:pPr marL="0" indent="0">
              <a:buNone/>
            </a:pPr>
            <a:endParaRPr lang="tr-TR" sz="1600" dirty="0">
              <a:effectLst/>
              <a:latin typeface="Calibri" panose="020F0502020204030204" pitchFamily="34" charset="0"/>
              <a:ea typeface="Calibri" panose="020F0502020204030204" pitchFamily="34" charset="0"/>
            </a:endParaRPr>
          </a:p>
          <a:p>
            <a:pPr marL="0" indent="0">
              <a:buNone/>
            </a:pPr>
            <a:r>
              <a:rPr lang="tr-TR" sz="1600" dirty="0">
                <a:effectLst/>
                <a:latin typeface="Calibri" panose="020F0502020204030204" pitchFamily="34" charset="0"/>
                <a:ea typeface="Calibri" panose="020F0502020204030204" pitchFamily="34" charset="0"/>
              </a:rPr>
              <a:t>Aşağıda detayları verilmiş olan atık gruplarını içeren verilerimiz ATIK YÖNETİM PLANI adı altında her üç yılda bir </a:t>
            </a:r>
            <a:r>
              <a:rPr lang="tr-TR" sz="1600" b="1" dirty="0">
                <a:effectLst/>
                <a:latin typeface="Calibri" panose="020F0502020204030204" pitchFamily="34" charset="0"/>
                <a:ea typeface="Calibri" panose="020F0502020204030204" pitchFamily="34" charset="0"/>
              </a:rPr>
              <a:t>Çevre ve</a:t>
            </a:r>
            <a:r>
              <a:rPr lang="tr-TR" sz="1600" b="1" spc="-235" dirty="0">
                <a:effectLst/>
                <a:latin typeface="Calibri" panose="020F0502020204030204" pitchFamily="34" charset="0"/>
                <a:ea typeface="Calibri" panose="020F0502020204030204" pitchFamily="34" charset="0"/>
              </a:rPr>
              <a:t> </a:t>
            </a:r>
            <a:r>
              <a:rPr lang="tr-TR" sz="1600" b="1" dirty="0">
                <a:effectLst/>
                <a:latin typeface="Calibri" panose="020F0502020204030204" pitchFamily="34" charset="0"/>
                <a:ea typeface="Calibri" panose="020F0502020204030204" pitchFamily="34" charset="0"/>
              </a:rPr>
              <a:t>Şehircilik</a:t>
            </a:r>
            <a:r>
              <a:rPr lang="tr-TR" sz="1600" b="1" spc="-25" dirty="0">
                <a:effectLst/>
                <a:latin typeface="Calibri" panose="020F0502020204030204" pitchFamily="34" charset="0"/>
                <a:ea typeface="Calibri" panose="020F0502020204030204" pitchFamily="34" charset="0"/>
              </a:rPr>
              <a:t> </a:t>
            </a:r>
            <a:r>
              <a:rPr lang="tr-TR" sz="1600" b="1" dirty="0">
                <a:effectLst/>
                <a:latin typeface="Calibri" panose="020F0502020204030204" pitchFamily="34" charset="0"/>
                <a:ea typeface="Calibri" panose="020F0502020204030204" pitchFamily="34" charset="0"/>
              </a:rPr>
              <a:t>İl Müdürlüklerine</a:t>
            </a:r>
            <a:r>
              <a:rPr lang="tr-TR" sz="1600" b="1"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sunulur.</a:t>
            </a:r>
          </a:p>
          <a:p>
            <a:pPr marL="0" indent="0">
              <a:buNone/>
            </a:pPr>
            <a:endParaRPr lang="tr-TR" sz="1600" dirty="0">
              <a:effectLst/>
              <a:latin typeface="Calibri" panose="020F0502020204030204" pitchFamily="34" charset="0"/>
              <a:ea typeface="Calibri" panose="020F0502020204030204" pitchFamily="34" charset="0"/>
            </a:endParaRPr>
          </a:p>
          <a:p>
            <a:pPr marL="0" indent="0">
              <a:buNone/>
            </a:pPr>
            <a:r>
              <a:rPr lang="tr-TR" sz="1600" dirty="0">
                <a:effectLst/>
                <a:latin typeface="Calibri" panose="020F0502020204030204" pitchFamily="34" charset="0"/>
                <a:ea typeface="Calibri" panose="020F0502020204030204" pitchFamily="34" charset="0"/>
              </a:rPr>
              <a:t>Ayrıca 2022 yılı itibariyle </a:t>
            </a:r>
            <a:r>
              <a:rPr lang="tr-TR" sz="1600" b="1" dirty="0">
                <a:effectLst/>
                <a:latin typeface="Calibri" panose="020F0502020204030204" pitchFamily="34" charset="0"/>
                <a:ea typeface="Calibri" panose="020F0502020204030204" pitchFamily="34" charset="0"/>
              </a:rPr>
              <a:t>T.C. SIFIR ATIK PROJESİ </a:t>
            </a:r>
            <a:r>
              <a:rPr lang="tr-TR" sz="1600" dirty="0">
                <a:effectLst/>
                <a:latin typeface="Calibri" panose="020F0502020204030204" pitchFamily="34" charset="0"/>
                <a:ea typeface="Calibri" panose="020F0502020204030204" pitchFamily="34" charset="0"/>
              </a:rPr>
              <a:t>altyapı çalışmalarına başlanmıştır. 25.02.2022 tarihinde</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Sıfır</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Atık</a:t>
            </a:r>
            <a:r>
              <a:rPr lang="tr-TR" sz="1600" spc="-1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Belgesi</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alınmıştır.</a:t>
            </a:r>
          </a:p>
          <a:p>
            <a:pPr marL="0" indent="0">
              <a:buNone/>
            </a:pPr>
            <a:endParaRPr lang="tr-TR" sz="1600" dirty="0">
              <a:effectLst/>
              <a:latin typeface="Calibri" panose="020F0502020204030204" pitchFamily="34" charset="0"/>
              <a:ea typeface="Calibri" panose="020F0502020204030204" pitchFamily="34" charset="0"/>
            </a:endParaRPr>
          </a:p>
          <a:p>
            <a:pPr marL="0" indent="0">
              <a:buNone/>
            </a:pPr>
            <a:r>
              <a:rPr lang="tr-TR" sz="1600" dirty="0">
                <a:effectLst/>
                <a:latin typeface="Calibri" panose="020F0502020204030204" pitchFamily="34" charset="0"/>
                <a:ea typeface="Calibri" panose="020F0502020204030204" pitchFamily="34" charset="0"/>
              </a:rPr>
              <a:t>Atık</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miktarını</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azaltmak</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amacı ile</a:t>
            </a:r>
            <a:r>
              <a:rPr lang="tr-TR" sz="1600" spc="-3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kullanılan</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sarf</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ürünlerinde,</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üretilen</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yiyecek</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miktarında,</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kullanılan</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kimyasal</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ve</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tehlikeli</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madde</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miktarında kontrol</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önlemleri</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geliştirilir.</a:t>
            </a:r>
          </a:p>
          <a:p>
            <a:pPr marL="0" indent="0">
              <a:buNone/>
            </a:pPr>
            <a:endParaRPr lang="tr-TR" dirty="0"/>
          </a:p>
        </p:txBody>
      </p:sp>
      <p:pic>
        <p:nvPicPr>
          <p:cNvPr id="13" name="Resim 12" descr="grafik, ekran görüntüsü, yazı tipi, grafik tasarım içeren bir resim&#10;&#10;Açıklama otomatik olarak oluşturuldu">
            <a:extLst>
              <a:ext uri="{FF2B5EF4-FFF2-40B4-BE49-F238E27FC236}">
                <a16:creationId xmlns:a16="http://schemas.microsoft.com/office/drawing/2014/main" id="{B76810DB-8244-AEAB-0622-23010BCC18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42" t="36449" r="33118" b="29828"/>
          <a:stretch/>
        </p:blipFill>
        <p:spPr bwMode="auto">
          <a:xfrm>
            <a:off x="9437513" y="86768"/>
            <a:ext cx="2602363" cy="17554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6779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273933"/>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10" name="Metin kutusu 9">
            <a:extLst>
              <a:ext uri="{FF2B5EF4-FFF2-40B4-BE49-F238E27FC236}">
                <a16:creationId xmlns:a16="http://schemas.microsoft.com/office/drawing/2014/main" id="{4A60E9C0-22D4-1AF1-E79C-AFAA1F8B3DF7}"/>
              </a:ext>
            </a:extLst>
          </p:cNvPr>
          <p:cNvSpPr txBox="1"/>
          <p:nvPr/>
        </p:nvSpPr>
        <p:spPr>
          <a:xfrm>
            <a:off x="7447935" y="964508"/>
            <a:ext cx="4289322" cy="923330"/>
          </a:xfrm>
          <a:prstGeom prst="rect">
            <a:avLst/>
          </a:prstGeom>
          <a:noFill/>
        </p:spPr>
        <p:txBody>
          <a:bodyPr wrap="square" rtlCol="0">
            <a:spAutoFit/>
          </a:bodyPr>
          <a:lstStyle/>
          <a:p>
            <a:r>
              <a:rPr lang="tr-TR" dirty="0">
                <a:latin typeface="Calibri" panose="020F0502020204030204" pitchFamily="34" charset="0"/>
                <a:cs typeface="Calibri" panose="020F0502020204030204" pitchFamily="34" charset="0"/>
              </a:rPr>
              <a:t>Tesisimizde çıkan tehlikeli ve tehlikesiz atıklar kodlarına göre yan taraftaki tabloda yer almaktadır.</a:t>
            </a:r>
          </a:p>
        </p:txBody>
      </p:sp>
      <p:pic>
        <p:nvPicPr>
          <p:cNvPr id="11" name="İçerik Yer Tutucusu 10">
            <a:extLst>
              <a:ext uri="{FF2B5EF4-FFF2-40B4-BE49-F238E27FC236}">
                <a16:creationId xmlns:a16="http://schemas.microsoft.com/office/drawing/2014/main" id="{5761D039-4330-4FD8-AFB4-A40F97369B9C}"/>
              </a:ext>
            </a:extLst>
          </p:cNvPr>
          <p:cNvPicPr>
            <a:picLocks noGrp="1" noChangeAspect="1"/>
          </p:cNvPicPr>
          <p:nvPr>
            <p:ph idx="1"/>
          </p:nvPr>
        </p:nvPicPr>
        <p:blipFill>
          <a:blip r:embed="rId2"/>
          <a:stretch>
            <a:fillRect/>
          </a:stretch>
        </p:blipFill>
        <p:spPr>
          <a:xfrm>
            <a:off x="573220" y="768350"/>
            <a:ext cx="6578022" cy="5527676"/>
          </a:xfrm>
        </p:spPr>
      </p:pic>
    </p:spTree>
    <p:extLst>
      <p:ext uri="{BB962C8B-B14F-4D97-AF65-F5344CB8AC3E}">
        <p14:creationId xmlns:p14="http://schemas.microsoft.com/office/powerpoint/2010/main" val="2029845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8" name="Metin kutusu 7">
            <a:extLst>
              <a:ext uri="{FF2B5EF4-FFF2-40B4-BE49-F238E27FC236}">
                <a16:creationId xmlns:a16="http://schemas.microsoft.com/office/drawing/2014/main" id="{86AF75A9-E021-5CAE-2AF1-B09F7B486143}"/>
              </a:ext>
            </a:extLst>
          </p:cNvPr>
          <p:cNvSpPr txBox="1"/>
          <p:nvPr/>
        </p:nvSpPr>
        <p:spPr>
          <a:xfrm>
            <a:off x="454743" y="1169787"/>
            <a:ext cx="5761212" cy="369332"/>
          </a:xfrm>
          <a:prstGeom prst="rect">
            <a:avLst/>
          </a:prstGeom>
          <a:noFill/>
        </p:spPr>
        <p:txBody>
          <a:bodyPr wrap="square" rtlCol="0">
            <a:spAutoFit/>
          </a:bodyPr>
          <a:lstStyle/>
          <a:p>
            <a:pPr marL="285750" indent="-285750">
              <a:buFont typeface="Wingdings" panose="05000000000000000000" pitchFamily="2" charset="2"/>
              <a:buChar char="Ø"/>
            </a:pPr>
            <a:r>
              <a:rPr lang="tr-TR" dirty="0"/>
              <a:t>2023 yılında kişi başı </a:t>
            </a:r>
            <a:r>
              <a:rPr lang="tr-TR" sz="1800" dirty="0">
                <a:effectLst/>
                <a:latin typeface="Calibri" panose="020F0502020204030204" pitchFamily="34" charset="0"/>
                <a:ea typeface="Calibri" panose="020F0502020204030204" pitchFamily="34" charset="0"/>
                <a:cs typeface="Arial" panose="020B0604020202020204" pitchFamily="34" charset="0"/>
              </a:rPr>
              <a:t>düşen atık miktarı 0,11 kg’dır.</a:t>
            </a:r>
            <a:endParaRPr lang="tr-TR" dirty="0"/>
          </a:p>
        </p:txBody>
      </p:sp>
      <p:pic>
        <p:nvPicPr>
          <p:cNvPr id="13" name="İçerik Yer Tutucusu 12">
            <a:extLst>
              <a:ext uri="{FF2B5EF4-FFF2-40B4-BE49-F238E27FC236}">
                <a16:creationId xmlns:a16="http://schemas.microsoft.com/office/drawing/2014/main" id="{7FF50063-B904-4E99-A130-2A241DEEBEB3}"/>
              </a:ext>
            </a:extLst>
          </p:cNvPr>
          <p:cNvPicPr>
            <a:picLocks noGrp="1" noChangeAspect="1"/>
          </p:cNvPicPr>
          <p:nvPr>
            <p:ph idx="1"/>
          </p:nvPr>
        </p:nvPicPr>
        <p:blipFill>
          <a:blip r:embed="rId2"/>
          <a:stretch>
            <a:fillRect/>
          </a:stretch>
        </p:blipFill>
        <p:spPr>
          <a:xfrm>
            <a:off x="489229" y="2095500"/>
            <a:ext cx="11184513" cy="3592713"/>
          </a:xfrm>
        </p:spPr>
      </p:pic>
    </p:spTree>
    <p:extLst>
      <p:ext uri="{BB962C8B-B14F-4D97-AF65-F5344CB8AC3E}">
        <p14:creationId xmlns:p14="http://schemas.microsoft.com/office/powerpoint/2010/main" val="3574969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8" name="Metin kutusu 7">
            <a:extLst>
              <a:ext uri="{FF2B5EF4-FFF2-40B4-BE49-F238E27FC236}">
                <a16:creationId xmlns:a16="http://schemas.microsoft.com/office/drawing/2014/main" id="{86AF75A9-E021-5CAE-2AF1-B09F7B486143}"/>
              </a:ext>
            </a:extLst>
          </p:cNvPr>
          <p:cNvSpPr txBox="1"/>
          <p:nvPr/>
        </p:nvSpPr>
        <p:spPr>
          <a:xfrm>
            <a:off x="454743" y="1169787"/>
            <a:ext cx="5761212" cy="369332"/>
          </a:xfrm>
          <a:prstGeom prst="rect">
            <a:avLst/>
          </a:prstGeom>
          <a:noFill/>
        </p:spPr>
        <p:txBody>
          <a:bodyPr wrap="square" rtlCol="0">
            <a:spAutoFit/>
          </a:bodyPr>
          <a:lstStyle/>
          <a:p>
            <a:pPr marL="285750" indent="-285750">
              <a:buFont typeface="Wingdings" panose="05000000000000000000" pitchFamily="2" charset="2"/>
              <a:buChar char="Ø"/>
            </a:pPr>
            <a:r>
              <a:rPr lang="tr-TR" dirty="0"/>
              <a:t>2024 yılında kişi başı </a:t>
            </a:r>
            <a:r>
              <a:rPr lang="tr-TR" sz="1800" dirty="0">
                <a:effectLst/>
                <a:latin typeface="Calibri" panose="020F0502020204030204" pitchFamily="34" charset="0"/>
                <a:ea typeface="Calibri" panose="020F0502020204030204" pitchFamily="34" charset="0"/>
                <a:cs typeface="Arial" panose="020B0604020202020204" pitchFamily="34" charset="0"/>
              </a:rPr>
              <a:t>düşen atık miktarı 0,10 kg’dır.</a:t>
            </a:r>
            <a:endParaRPr lang="tr-TR" dirty="0"/>
          </a:p>
        </p:txBody>
      </p:sp>
      <p:pic>
        <p:nvPicPr>
          <p:cNvPr id="3" name="İçerik Yer Tutucusu 2"/>
          <p:cNvPicPr>
            <a:picLocks noGrp="1" noChangeAspect="1"/>
          </p:cNvPicPr>
          <p:nvPr>
            <p:ph idx="1"/>
          </p:nvPr>
        </p:nvPicPr>
        <p:blipFill>
          <a:blip r:embed="rId2"/>
          <a:stretch>
            <a:fillRect/>
          </a:stretch>
        </p:blipFill>
        <p:spPr>
          <a:xfrm>
            <a:off x="838200" y="2233184"/>
            <a:ext cx="10515600" cy="3536219"/>
          </a:xfrm>
          <a:prstGeom prst="rect">
            <a:avLst/>
          </a:prstGeom>
        </p:spPr>
      </p:pic>
    </p:spTree>
    <p:extLst>
      <p:ext uri="{BB962C8B-B14F-4D97-AF65-F5344CB8AC3E}">
        <p14:creationId xmlns:p14="http://schemas.microsoft.com/office/powerpoint/2010/main" val="318861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a:extLst>
              <a:ext uri="{FF2B5EF4-FFF2-40B4-BE49-F238E27FC236}">
                <a16:creationId xmlns:a16="http://schemas.microsoft.com/office/drawing/2014/main" id="{04679AF4-313F-EBA1-742E-7FB360B7EEC5}"/>
              </a:ext>
            </a:extLst>
          </p:cNvPr>
          <p:cNvGraphicFramePr>
            <a:graphicFrameLocks noGrp="1"/>
          </p:cNvGraphicFramePr>
          <p:nvPr>
            <p:extLst>
              <p:ext uri="{D42A27DB-BD31-4B8C-83A1-F6EECF244321}">
                <p14:modId xmlns:p14="http://schemas.microsoft.com/office/powerpoint/2010/main" val="3436735025"/>
              </p:ext>
            </p:extLst>
          </p:nvPr>
        </p:nvGraphicFramePr>
        <p:xfrm>
          <a:off x="0" y="1113909"/>
          <a:ext cx="12084869" cy="6189345"/>
        </p:xfrm>
        <a:graphic>
          <a:graphicData uri="http://schemas.openxmlformats.org/drawingml/2006/table">
            <a:tbl>
              <a:tblPr firstRow="1" firstCol="1" bandRow="1"/>
              <a:tblGrid>
                <a:gridCol w="6206788">
                  <a:extLst>
                    <a:ext uri="{9D8B030D-6E8A-4147-A177-3AD203B41FA5}">
                      <a16:colId xmlns:a16="http://schemas.microsoft.com/office/drawing/2014/main" val="3483666380"/>
                    </a:ext>
                  </a:extLst>
                </a:gridCol>
                <a:gridCol w="5878081">
                  <a:extLst>
                    <a:ext uri="{9D8B030D-6E8A-4147-A177-3AD203B41FA5}">
                      <a16:colId xmlns:a16="http://schemas.microsoft.com/office/drawing/2014/main" val="188885226"/>
                    </a:ext>
                  </a:extLst>
                </a:gridCol>
              </a:tblGrid>
              <a:tr h="4121767">
                <a:tc>
                  <a:txBody>
                    <a:bodyPr/>
                    <a:lstStyle/>
                    <a:p>
                      <a:pPr algn="r">
                        <a:lnSpc>
                          <a:spcPct val="107000"/>
                        </a:lnSpc>
                        <a:spcAft>
                          <a:spcPts val="800"/>
                        </a:spcAft>
                      </a:pPr>
                      <a:endParaRPr lang="tr-TR" sz="3200" dirty="0">
                        <a:effectLst/>
                        <a:latin typeface="Calibri" panose="020F0502020204030204" pitchFamily="34" charset="0"/>
                        <a:ea typeface="Calibri" panose="020F0502020204030204" pitchFamily="34" charset="0"/>
                        <a:cs typeface="Arial" panose="020B0604020202020204" pitchFamily="34" charset="0"/>
                      </a:endParaRPr>
                    </a:p>
                  </a:txBody>
                  <a:tcPr marL="228600" marR="228600" marT="822960" marB="822960" anchor="ctr">
                    <a:lnL>
                      <a:noFill/>
                    </a:lnL>
                    <a:lnR w="19050" cap="flat" cmpd="sng" algn="ctr">
                      <a:solidFill>
                        <a:srgbClr val="ED7D31"/>
                      </a:solidFill>
                      <a:prstDash val="solid"/>
                      <a:round/>
                      <a:headEnd type="none" w="med" len="med"/>
                      <a:tailEnd type="none" w="med" len="med"/>
                    </a:lnR>
                    <a:lnT>
                      <a:noFill/>
                    </a:lnT>
                    <a:lnB>
                      <a:noFill/>
                    </a:lnB>
                    <a:noFill/>
                  </a:tcPr>
                </a:tc>
                <a:tc>
                  <a:txBody>
                    <a:bodyPr/>
                    <a:lstStyle/>
                    <a:p>
                      <a:pPr marL="0" marR="0" lvl="0" indent="0" eaLnBrk="1" fontAlgn="base" hangingPunct="1">
                        <a:lnSpc>
                          <a:spcPct val="90000"/>
                        </a:lnSpc>
                        <a:spcBef>
                          <a:spcPct val="0"/>
                        </a:spcBef>
                        <a:spcAft>
                          <a:spcPts val="600"/>
                        </a:spcAft>
                        <a:buClrTx/>
                        <a:buSzTx/>
                        <a:buFont typeface="Arial" panose="020B0604020202020204" pitchFamily="34" charset="0"/>
                        <a:buNone/>
                        <a:tabLst>
                          <a:tab pos="279400" algn="l"/>
                          <a:tab pos="6997700" algn="r"/>
                        </a:tabLst>
                      </a:pP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2"/>
                        </a:rPr>
                        <a:t>1.</a:t>
                      </a:r>
                      <a:r>
                        <a:rPr kumimoji="0" lang="tr-TR"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2"/>
                        </a:rPr>
                        <a:t>Önsöz</a:t>
                      </a:r>
                      <a:endPar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p>
                      <a:pPr marL="0" marR="0" lvl="0" indent="0" eaLnBrk="1" fontAlgn="base" hangingPunct="1">
                        <a:lnSpc>
                          <a:spcPct val="90000"/>
                        </a:lnSpc>
                        <a:spcBef>
                          <a:spcPct val="0"/>
                        </a:spcBef>
                        <a:spcAft>
                          <a:spcPts val="600"/>
                        </a:spcAft>
                        <a:buClrTx/>
                        <a:buSzTx/>
                        <a:buFont typeface="Arial" panose="020B0604020202020204" pitchFamily="34" charset="0"/>
                        <a:buNone/>
                        <a:tabLst>
                          <a:tab pos="279400" algn="l"/>
                          <a:tab pos="6997700" algn="r"/>
                        </a:tabLst>
                      </a:pP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3"/>
                        </a:rPr>
                        <a:t>2.Tesis </a:t>
                      </a:r>
                      <a:r>
                        <a:rPr kumimoji="0" lang="en-US" altLang="tr-TR" sz="3200" b="0" i="0" u="none" strike="noStrike" cap="none" normalizeH="0" baseline="0" dirty="0" err="1">
                          <a:ln>
                            <a:noFill/>
                          </a:ln>
                          <a:solidFill>
                            <a:schemeClr val="tx2"/>
                          </a:solidFill>
                          <a:effectLst/>
                          <a:latin typeface="Calibri" panose="020F0502020204030204" pitchFamily="34" charset="0"/>
                          <a:cs typeface="Calibri" panose="020F0502020204030204" pitchFamily="34" charset="0"/>
                          <a:hlinkClick r:id="rId3"/>
                        </a:rPr>
                        <a:t>Tanıtımı</a:t>
                      </a: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3"/>
                        </a:rPr>
                        <a:t> </a:t>
                      </a:r>
                      <a:r>
                        <a:rPr kumimoji="0" lang="en-US" altLang="tr-TR" sz="3200" b="0" i="0" u="none" strike="noStrike" cap="none" normalizeH="0" baseline="0" dirty="0" err="1">
                          <a:ln>
                            <a:noFill/>
                          </a:ln>
                          <a:solidFill>
                            <a:schemeClr val="tx2"/>
                          </a:solidFill>
                          <a:effectLst/>
                          <a:latin typeface="Calibri" panose="020F0502020204030204" pitchFamily="34" charset="0"/>
                          <a:cs typeface="Calibri" panose="020F0502020204030204" pitchFamily="34" charset="0"/>
                          <a:hlinkClick r:id="rId3"/>
                        </a:rPr>
                        <a:t>ve</a:t>
                      </a: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3"/>
                        </a:rPr>
                        <a:t> Tesis </a:t>
                      </a:r>
                      <a:r>
                        <a:rPr kumimoji="0" lang="en-US" altLang="tr-TR" sz="3200" b="0" i="0" u="none" strike="noStrike" cap="none" normalizeH="0" baseline="0" dirty="0" err="1">
                          <a:ln>
                            <a:noFill/>
                          </a:ln>
                          <a:solidFill>
                            <a:schemeClr val="tx2"/>
                          </a:solidFill>
                          <a:effectLst/>
                          <a:latin typeface="Calibri" panose="020F0502020204030204" pitchFamily="34" charset="0"/>
                          <a:cs typeface="Calibri" panose="020F0502020204030204" pitchFamily="34" charset="0"/>
                          <a:hlinkClick r:id="rId3"/>
                        </a:rPr>
                        <a:t>Özellikleri</a:t>
                      </a:r>
                      <a:endPar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p>
                      <a:pPr marL="0" marR="0" lvl="0" indent="0" eaLnBrk="1" fontAlgn="base" hangingPunct="1">
                        <a:lnSpc>
                          <a:spcPct val="90000"/>
                        </a:lnSpc>
                        <a:spcBef>
                          <a:spcPct val="0"/>
                        </a:spcBef>
                        <a:spcAft>
                          <a:spcPts val="600"/>
                        </a:spcAft>
                        <a:buClrTx/>
                        <a:buSzTx/>
                        <a:buFont typeface="Arial" panose="020B0604020202020204" pitchFamily="34" charset="0"/>
                        <a:buNone/>
                        <a:tabLst>
                          <a:tab pos="279400" algn="l"/>
                          <a:tab pos="6997700" algn="r"/>
                        </a:tabLst>
                      </a:pP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4"/>
                        </a:rPr>
                        <a:t>3.Sürdürülebilirlik </a:t>
                      </a:r>
                      <a:r>
                        <a:rPr kumimoji="0" lang="en-US" altLang="tr-TR" sz="3200" b="0" i="0" u="none" strike="noStrike" cap="none" normalizeH="0" baseline="0" dirty="0" err="1">
                          <a:ln>
                            <a:noFill/>
                          </a:ln>
                          <a:solidFill>
                            <a:schemeClr val="tx2"/>
                          </a:solidFill>
                          <a:effectLst/>
                          <a:latin typeface="Calibri" panose="020F0502020204030204" pitchFamily="34" charset="0"/>
                          <a:cs typeface="Calibri" panose="020F0502020204030204" pitchFamily="34" charset="0"/>
                          <a:hlinkClick r:id="rId4"/>
                        </a:rPr>
                        <a:t>Ekibi</a:t>
                      </a:r>
                      <a:endPar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p>
                      <a:pPr marL="0" marR="0" lvl="0" indent="0" eaLnBrk="1" fontAlgn="base" hangingPunct="1">
                        <a:lnSpc>
                          <a:spcPct val="90000"/>
                        </a:lnSpc>
                        <a:spcBef>
                          <a:spcPct val="0"/>
                        </a:spcBef>
                        <a:spcAft>
                          <a:spcPts val="600"/>
                        </a:spcAft>
                        <a:buClrTx/>
                        <a:buSzTx/>
                        <a:buFont typeface="Arial" panose="020B0604020202020204" pitchFamily="34" charset="0"/>
                        <a:buNone/>
                        <a:tabLst>
                          <a:tab pos="279400" algn="l"/>
                          <a:tab pos="6997700" algn="r"/>
                        </a:tabLst>
                      </a:pP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5"/>
                        </a:rPr>
                        <a:t>4.Çevre </a:t>
                      </a:r>
                      <a:r>
                        <a:rPr kumimoji="0" lang="en-US" altLang="tr-TR" sz="3200" b="0" i="0" u="none" strike="noStrike" cap="none" normalizeH="0" baseline="0" dirty="0" err="1">
                          <a:ln>
                            <a:noFill/>
                          </a:ln>
                          <a:solidFill>
                            <a:schemeClr val="tx2"/>
                          </a:solidFill>
                          <a:effectLst/>
                          <a:latin typeface="Calibri" panose="020F0502020204030204" pitchFamily="34" charset="0"/>
                          <a:cs typeface="Calibri" panose="020F0502020204030204" pitchFamily="34" charset="0"/>
                          <a:hlinkClick r:id="rId5"/>
                        </a:rPr>
                        <a:t>Etkilerinin</a:t>
                      </a: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5"/>
                        </a:rPr>
                        <a:t> </a:t>
                      </a:r>
                      <a:r>
                        <a:rPr kumimoji="0" lang="en-US" altLang="tr-TR" sz="3200" b="0" i="0" u="none" strike="noStrike" cap="none" normalizeH="0" baseline="0" dirty="0" err="1">
                          <a:ln>
                            <a:noFill/>
                          </a:ln>
                          <a:solidFill>
                            <a:schemeClr val="tx2"/>
                          </a:solidFill>
                          <a:effectLst/>
                          <a:latin typeface="Calibri" panose="020F0502020204030204" pitchFamily="34" charset="0"/>
                          <a:cs typeface="Calibri" panose="020F0502020204030204" pitchFamily="34" charset="0"/>
                          <a:hlinkClick r:id="rId5"/>
                        </a:rPr>
                        <a:t>Azaltılması</a:t>
                      </a:r>
                      <a:endPar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p>
                      <a:pPr marL="0" marR="0" lvl="0" indent="0" eaLnBrk="1" fontAlgn="base" hangingPunct="1">
                        <a:lnSpc>
                          <a:spcPct val="90000"/>
                        </a:lnSpc>
                        <a:spcBef>
                          <a:spcPct val="0"/>
                        </a:spcBef>
                        <a:spcAft>
                          <a:spcPts val="600"/>
                        </a:spcAft>
                        <a:buClrTx/>
                        <a:buSzTx/>
                        <a:buFont typeface="Arial" panose="020B0604020202020204" pitchFamily="34" charset="0"/>
                        <a:buNone/>
                        <a:tabLst>
                          <a:tab pos="279400" algn="l"/>
                          <a:tab pos="6997700" algn="r"/>
                        </a:tabLst>
                      </a:pP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6"/>
                        </a:rPr>
                        <a:t>5.Personel </a:t>
                      </a:r>
                      <a:r>
                        <a:rPr kumimoji="0" lang="en-US" altLang="tr-TR" sz="3200" b="0" i="0" u="none" strike="noStrike" cap="none" normalizeH="0" baseline="0" dirty="0" err="1">
                          <a:ln>
                            <a:noFill/>
                          </a:ln>
                          <a:solidFill>
                            <a:schemeClr val="tx2"/>
                          </a:solidFill>
                          <a:effectLst/>
                          <a:latin typeface="Calibri" panose="020F0502020204030204" pitchFamily="34" charset="0"/>
                          <a:cs typeface="Calibri" panose="020F0502020204030204" pitchFamily="34" charset="0"/>
                          <a:hlinkClick r:id="rId6"/>
                        </a:rPr>
                        <a:t>ve</a:t>
                      </a: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6"/>
                        </a:rPr>
                        <a:t> </a:t>
                      </a:r>
                      <a:r>
                        <a:rPr kumimoji="0" lang="en-US" altLang="tr-TR" sz="3200" b="0" i="0" u="none" strike="noStrike" cap="none" normalizeH="0" baseline="0" dirty="0" err="1">
                          <a:ln>
                            <a:noFill/>
                          </a:ln>
                          <a:solidFill>
                            <a:schemeClr val="tx2"/>
                          </a:solidFill>
                          <a:effectLst/>
                          <a:latin typeface="Calibri" panose="020F0502020204030204" pitchFamily="34" charset="0"/>
                          <a:cs typeface="Calibri" panose="020F0502020204030204" pitchFamily="34" charset="0"/>
                          <a:hlinkClick r:id="rId6"/>
                        </a:rPr>
                        <a:t>Çalışma</a:t>
                      </a: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6"/>
                        </a:rPr>
                        <a:t> </a:t>
                      </a:r>
                      <a:r>
                        <a:rPr kumimoji="0" lang="en-US" altLang="tr-TR" sz="3200" b="0" i="0" u="none" strike="noStrike" cap="none" normalizeH="0" baseline="0" dirty="0" err="1">
                          <a:ln>
                            <a:noFill/>
                          </a:ln>
                          <a:solidFill>
                            <a:schemeClr val="tx2"/>
                          </a:solidFill>
                          <a:effectLst/>
                          <a:latin typeface="Calibri" panose="020F0502020204030204" pitchFamily="34" charset="0"/>
                          <a:cs typeface="Calibri" panose="020F0502020204030204" pitchFamily="34" charset="0"/>
                          <a:hlinkClick r:id="rId6"/>
                        </a:rPr>
                        <a:t>Hayatı</a:t>
                      </a:r>
                      <a:endPar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p>
                      <a:pPr marL="0" marR="0" lvl="0" indent="0" eaLnBrk="1" fontAlgn="base" hangingPunct="1">
                        <a:lnSpc>
                          <a:spcPct val="90000"/>
                        </a:lnSpc>
                        <a:spcBef>
                          <a:spcPct val="0"/>
                        </a:spcBef>
                        <a:spcAft>
                          <a:spcPts val="600"/>
                        </a:spcAft>
                        <a:buClrTx/>
                        <a:buSzTx/>
                        <a:buFont typeface="Arial" panose="020B0604020202020204" pitchFamily="34" charset="0"/>
                        <a:buNone/>
                        <a:tabLst>
                          <a:tab pos="279400" algn="l"/>
                          <a:tab pos="6997700" algn="r"/>
                        </a:tabLst>
                      </a:pP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7"/>
                        </a:rPr>
                        <a:t>6.Yapılan </a:t>
                      </a:r>
                      <a:r>
                        <a:rPr kumimoji="0" lang="en-US" altLang="tr-TR" sz="3200" b="0" i="0" u="none" strike="noStrike" cap="none" normalizeH="0" baseline="0" dirty="0" err="1">
                          <a:ln>
                            <a:noFill/>
                          </a:ln>
                          <a:solidFill>
                            <a:schemeClr val="tx2"/>
                          </a:solidFill>
                          <a:effectLst/>
                          <a:latin typeface="Calibri" panose="020F0502020204030204" pitchFamily="34" charset="0"/>
                          <a:cs typeface="Calibri" panose="020F0502020204030204" pitchFamily="34" charset="0"/>
                          <a:hlinkClick r:id="rId7"/>
                        </a:rPr>
                        <a:t>Sosyal</a:t>
                      </a: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7"/>
                        </a:rPr>
                        <a:t> </a:t>
                      </a:r>
                      <a:r>
                        <a:rPr kumimoji="0" lang="en-US" altLang="tr-TR" sz="3200" b="0" i="0" u="none" strike="noStrike" cap="none" normalizeH="0" baseline="0" dirty="0" err="1">
                          <a:ln>
                            <a:noFill/>
                          </a:ln>
                          <a:solidFill>
                            <a:schemeClr val="tx2"/>
                          </a:solidFill>
                          <a:effectLst/>
                          <a:latin typeface="Calibri" panose="020F0502020204030204" pitchFamily="34" charset="0"/>
                          <a:cs typeface="Calibri" panose="020F0502020204030204" pitchFamily="34" charset="0"/>
                          <a:hlinkClick r:id="rId7"/>
                        </a:rPr>
                        <a:t>Çalışmalar</a:t>
                      </a:r>
                      <a:endPar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p>
                      <a:pPr marL="0" marR="0" lvl="0" indent="0" eaLnBrk="1" fontAlgn="base" hangingPunct="1">
                        <a:lnSpc>
                          <a:spcPct val="90000"/>
                        </a:lnSpc>
                        <a:spcBef>
                          <a:spcPct val="0"/>
                        </a:spcBef>
                        <a:spcAft>
                          <a:spcPts val="600"/>
                        </a:spcAft>
                        <a:buClrTx/>
                        <a:buSzTx/>
                        <a:buFont typeface="Arial" panose="020B0604020202020204" pitchFamily="34" charset="0"/>
                        <a:buNone/>
                        <a:tabLst>
                          <a:tab pos="279400" algn="l"/>
                          <a:tab pos="6997700" algn="r"/>
                        </a:tabLst>
                      </a:pPr>
                      <a:r>
                        <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hlinkClick r:id="rId8"/>
                        </a:rPr>
                        <a:t>7.Kültürel </a:t>
                      </a:r>
                      <a:r>
                        <a:rPr kumimoji="0" lang="en-US" altLang="tr-TR" sz="3200" b="0" i="0" u="none" strike="noStrike" cap="none" normalizeH="0" baseline="0" dirty="0" err="1">
                          <a:ln>
                            <a:noFill/>
                          </a:ln>
                          <a:solidFill>
                            <a:schemeClr val="tx2"/>
                          </a:solidFill>
                          <a:effectLst/>
                          <a:latin typeface="Calibri" panose="020F0502020204030204" pitchFamily="34" charset="0"/>
                          <a:cs typeface="Calibri" panose="020F0502020204030204" pitchFamily="34" charset="0"/>
                          <a:hlinkClick r:id="rId8"/>
                        </a:rPr>
                        <a:t>Çalışmalar</a:t>
                      </a:r>
                      <a:endParaRPr kumimoji="0" lang="en-US" altLang="tr-TR" sz="3200" b="0"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p>
                      <a:pPr>
                        <a:lnSpc>
                          <a:spcPct val="107000"/>
                        </a:lnSpc>
                        <a:spcAft>
                          <a:spcPts val="800"/>
                        </a:spcAft>
                      </a:pPr>
                      <a:endParaRPr lang="tr-TR" sz="3200" dirty="0">
                        <a:effectLst/>
                        <a:latin typeface="Calibri" panose="020F0502020204030204" pitchFamily="34" charset="0"/>
                        <a:ea typeface="Times New Roman" panose="02020603050405020304" pitchFamily="18" charset="0"/>
                        <a:cs typeface="Arial" panose="020B0604020202020204" pitchFamily="34" charset="0"/>
                      </a:endParaRPr>
                    </a:p>
                  </a:txBody>
                  <a:tcPr marL="228600" marR="228600" marT="822960" marB="822960" anchor="ctr">
                    <a:lnL w="19050" cap="flat" cmpd="sng" algn="ctr">
                      <a:solidFill>
                        <a:srgbClr val="ED7D31"/>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025900432"/>
                  </a:ext>
                </a:extLst>
              </a:tr>
            </a:tbl>
          </a:graphicData>
        </a:graphic>
      </p:graphicFrame>
    </p:spTree>
    <p:extLst>
      <p:ext uri="{BB962C8B-B14F-4D97-AF65-F5344CB8AC3E}">
        <p14:creationId xmlns:p14="http://schemas.microsoft.com/office/powerpoint/2010/main" val="1549946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8" name="Metin kutusu 7">
            <a:extLst>
              <a:ext uri="{FF2B5EF4-FFF2-40B4-BE49-F238E27FC236}">
                <a16:creationId xmlns:a16="http://schemas.microsoft.com/office/drawing/2014/main" id="{86AF75A9-E021-5CAE-2AF1-B09F7B486143}"/>
              </a:ext>
            </a:extLst>
          </p:cNvPr>
          <p:cNvSpPr txBox="1"/>
          <p:nvPr/>
        </p:nvSpPr>
        <p:spPr>
          <a:xfrm>
            <a:off x="125362" y="1307644"/>
            <a:ext cx="4884173" cy="4093428"/>
          </a:xfrm>
          <a:prstGeom prst="rect">
            <a:avLst/>
          </a:prstGeom>
          <a:noFill/>
        </p:spPr>
        <p:txBody>
          <a:bodyPr wrap="square" rtlCol="0">
            <a:spAutoFit/>
          </a:bodyPr>
          <a:lstStyle/>
          <a:p>
            <a:pPr marL="285750" indent="-285750">
              <a:buFont typeface="Wingdings" panose="05000000000000000000" pitchFamily="2" charset="2"/>
              <a:buChar char="Ø"/>
            </a:pPr>
            <a:r>
              <a:rPr lang="tr-TR" sz="2000" dirty="0">
                <a:latin typeface="Calibri" panose="020F0502020204030204" pitchFamily="34" charset="0"/>
                <a:cs typeface="Calibri" panose="020F0502020204030204" pitchFamily="34" charset="0"/>
              </a:rPr>
              <a:t>2023 – 2024 yıllarında tesisimizden çıkan ambalaj atık miktarları karşılaştırma grafiğine göre 2024 yılında bazı atık miktarlarında artış olduğu görülmektedir.  En çok çıkan atığın yağ olduğu görülmektedir.</a:t>
            </a:r>
          </a:p>
          <a:p>
            <a:pPr marL="285750" indent="-285750">
              <a:buFont typeface="Wingdings" panose="05000000000000000000" pitchFamily="2" charset="2"/>
              <a:buChar char="Ø"/>
            </a:pPr>
            <a:endParaRPr lang="tr-TR" sz="20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tr-TR" sz="2000" dirty="0">
                <a:latin typeface="Calibri" panose="020F0502020204030204" pitchFamily="34" charset="0"/>
                <a:cs typeface="Calibri" panose="020F0502020204030204" pitchFamily="34" charset="0"/>
              </a:rPr>
              <a:t>Ambalaj ve geri dönüştürülebilir atık miktarının artması, Sıfır Atık Projesi gereğince kaynağında yapılan atık ayrıştırma çalışmalarının olumlu sonucu olarak değerlendirilmektedir.</a:t>
            </a:r>
          </a:p>
          <a:p>
            <a:endParaRPr lang="tr-TR" sz="2000" dirty="0">
              <a:latin typeface="Calibri" panose="020F0502020204030204" pitchFamily="34" charset="0"/>
              <a:cs typeface="Calibri" panose="020F0502020204030204" pitchFamily="34" charset="0"/>
            </a:endParaRPr>
          </a:p>
        </p:txBody>
      </p:sp>
      <p:graphicFrame>
        <p:nvGraphicFramePr>
          <p:cNvPr id="5" name="Grafik 4"/>
          <p:cNvGraphicFramePr>
            <a:graphicFrameLocks/>
          </p:cNvGraphicFramePr>
          <p:nvPr>
            <p:extLst>
              <p:ext uri="{D42A27DB-BD31-4B8C-83A1-F6EECF244321}">
                <p14:modId xmlns:p14="http://schemas.microsoft.com/office/powerpoint/2010/main" val="2781142836"/>
              </p:ext>
            </p:extLst>
          </p:nvPr>
        </p:nvGraphicFramePr>
        <p:xfrm>
          <a:off x="5009535" y="1539551"/>
          <a:ext cx="7036285" cy="42267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8836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graphicFrame>
        <p:nvGraphicFramePr>
          <p:cNvPr id="2" name="Grafik 1">
            <a:extLst>
              <a:ext uri="{FF2B5EF4-FFF2-40B4-BE49-F238E27FC236}">
                <a16:creationId xmlns:a16="http://schemas.microsoft.com/office/drawing/2014/main" id="{77DCAD9C-F2D0-8797-3315-00AF2133C0A4}"/>
              </a:ext>
            </a:extLst>
          </p:cNvPr>
          <p:cNvGraphicFramePr>
            <a:graphicFrameLocks/>
          </p:cNvGraphicFramePr>
          <p:nvPr>
            <p:extLst>
              <p:ext uri="{D42A27DB-BD31-4B8C-83A1-F6EECF244321}">
                <p14:modId xmlns:p14="http://schemas.microsoft.com/office/powerpoint/2010/main" val="1938994606"/>
              </p:ext>
            </p:extLst>
          </p:nvPr>
        </p:nvGraphicFramePr>
        <p:xfrm>
          <a:off x="5159479" y="1386348"/>
          <a:ext cx="6594985" cy="4984955"/>
        </p:xfrm>
        <a:graphic>
          <a:graphicData uri="http://schemas.openxmlformats.org/drawingml/2006/chart">
            <c:chart xmlns:c="http://schemas.openxmlformats.org/drawingml/2006/chart" xmlns:r="http://schemas.openxmlformats.org/officeDocument/2006/relationships" r:id="rId2"/>
          </a:graphicData>
        </a:graphic>
      </p:graphicFrame>
      <p:sp>
        <p:nvSpPr>
          <p:cNvPr id="5" name="Metin kutusu 4">
            <a:extLst>
              <a:ext uri="{FF2B5EF4-FFF2-40B4-BE49-F238E27FC236}">
                <a16:creationId xmlns:a16="http://schemas.microsoft.com/office/drawing/2014/main" id="{A0A5931F-E694-860B-BB8E-4079D00F82CF}"/>
              </a:ext>
            </a:extLst>
          </p:cNvPr>
          <p:cNvSpPr txBox="1"/>
          <p:nvPr/>
        </p:nvSpPr>
        <p:spPr>
          <a:xfrm>
            <a:off x="454743" y="1255973"/>
            <a:ext cx="4291781" cy="3785652"/>
          </a:xfrm>
          <a:prstGeom prst="rect">
            <a:avLst/>
          </a:prstGeom>
          <a:noFill/>
        </p:spPr>
        <p:txBody>
          <a:bodyPr wrap="square" rtlCol="0">
            <a:spAutoFit/>
          </a:bodyPr>
          <a:lstStyle/>
          <a:p>
            <a:pPr marL="285750" indent="-285750">
              <a:buFont typeface="Wingdings" panose="05000000000000000000" pitchFamily="2" charset="2"/>
              <a:buChar char="Ø"/>
            </a:pPr>
            <a:r>
              <a:rPr lang="tr-TR" sz="2000" dirty="0">
                <a:latin typeface="Calibri" panose="020F0502020204030204" pitchFamily="34" charset="0"/>
                <a:cs typeface="Calibri" panose="020F0502020204030204" pitchFamily="34" charset="0"/>
              </a:rPr>
              <a:t>Aynı zamanda tesisimizde personel ve misafir alanlarında atık pil kutularıyla atık piller biriktirilmektedir. Yıl boyunca biriken piller </a:t>
            </a:r>
            <a:r>
              <a:rPr lang="tr-TR" sz="2000" b="1" dirty="0" err="1">
                <a:latin typeface="Calibri" panose="020F0502020204030204" pitchFamily="34" charset="0"/>
                <a:cs typeface="Calibri" panose="020F0502020204030204" pitchFamily="34" charset="0"/>
              </a:rPr>
              <a:t>TAB’a</a:t>
            </a:r>
            <a:r>
              <a:rPr lang="tr-TR" sz="2000" b="1" dirty="0">
                <a:latin typeface="Calibri" panose="020F0502020204030204" pitchFamily="34" charset="0"/>
                <a:cs typeface="Calibri" panose="020F0502020204030204" pitchFamily="34" charset="0"/>
              </a:rPr>
              <a:t> (Taşınabilir Pil Üretimi ve </a:t>
            </a:r>
            <a:r>
              <a:rPr lang="tr-TR" sz="2000" b="1" dirty="0" err="1">
                <a:latin typeface="Calibri" panose="020F0502020204030204" pitchFamily="34" charset="0"/>
                <a:cs typeface="Calibri" panose="020F0502020204030204" pitchFamily="34" charset="0"/>
              </a:rPr>
              <a:t>İthalatcıları</a:t>
            </a:r>
            <a:r>
              <a:rPr lang="tr-TR" sz="2000" b="1" dirty="0">
                <a:latin typeface="Calibri" panose="020F0502020204030204" pitchFamily="34" charset="0"/>
                <a:cs typeface="Calibri" panose="020F0502020204030204" pitchFamily="34" charset="0"/>
              </a:rPr>
              <a:t> Derneğine) </a:t>
            </a:r>
            <a:r>
              <a:rPr lang="tr-TR" sz="2000" dirty="0">
                <a:latin typeface="Calibri" panose="020F0502020204030204" pitchFamily="34" charset="0"/>
                <a:cs typeface="Calibri" panose="020F0502020204030204" pitchFamily="34" charset="0"/>
              </a:rPr>
              <a:t>gönderilmektedir.</a:t>
            </a:r>
          </a:p>
          <a:p>
            <a:pPr marL="285750" indent="-285750">
              <a:buFont typeface="Wingdings" panose="05000000000000000000" pitchFamily="2" charset="2"/>
              <a:buChar char="Ø"/>
            </a:pPr>
            <a:r>
              <a:rPr lang="tr-TR" sz="2000" dirty="0">
                <a:latin typeface="Calibri" panose="020F0502020204030204" pitchFamily="34" charset="0"/>
                <a:cs typeface="Calibri" panose="020F0502020204030204" pitchFamily="34" charset="0"/>
              </a:rPr>
              <a:t>2024 yıllında 18 kg atık pil gönderimi olmasının nedeni 2021 yılında gönderilmeyen pillerin 2022 yılında toplam sayıya eklenmesinden kaynaklanmaktadır.</a:t>
            </a:r>
          </a:p>
        </p:txBody>
      </p:sp>
    </p:spTree>
    <p:extLst>
      <p:ext uri="{BB962C8B-B14F-4D97-AF65-F5344CB8AC3E}">
        <p14:creationId xmlns:p14="http://schemas.microsoft.com/office/powerpoint/2010/main" val="2928222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8" name="Metin kutusu 7">
            <a:extLst>
              <a:ext uri="{FF2B5EF4-FFF2-40B4-BE49-F238E27FC236}">
                <a16:creationId xmlns:a16="http://schemas.microsoft.com/office/drawing/2014/main" id="{86AF75A9-E021-5CAE-2AF1-B09F7B486143}"/>
              </a:ext>
            </a:extLst>
          </p:cNvPr>
          <p:cNvSpPr txBox="1"/>
          <p:nvPr/>
        </p:nvSpPr>
        <p:spPr>
          <a:xfrm>
            <a:off x="400666" y="902043"/>
            <a:ext cx="11791334" cy="1070871"/>
          </a:xfrm>
          <a:prstGeom prst="rect">
            <a:avLst/>
          </a:prstGeom>
          <a:noFill/>
        </p:spPr>
        <p:txBody>
          <a:bodyPr wrap="square" rtlCol="0">
            <a:spAutoFit/>
          </a:bodyPr>
          <a:lstStyle/>
          <a:p>
            <a:pPr marL="342900" lvl="0" indent="-342900">
              <a:lnSpc>
                <a:spcPct val="107000"/>
              </a:lnSpc>
              <a:spcAft>
                <a:spcPts val="800"/>
              </a:spcAft>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2023 ve 2024 yıllarında gönderilen bitkisel atık yağ miktarı karşılaştırması yapılmıştır. 2024 yılında bitkisel atık yağ miktarının 2023 yılına göre daha az olduğu görülmektedir. </a:t>
            </a:r>
          </a:p>
          <a:p>
            <a:pPr marL="342900" lvl="0" indent="-342900">
              <a:lnSpc>
                <a:spcPct val="107000"/>
              </a:lnSpc>
              <a:spcAft>
                <a:spcPts val="800"/>
              </a:spcAft>
              <a:buFont typeface="Wingdings" panose="05000000000000000000" pitchFamily="2" charset="2"/>
              <a:buChar char=""/>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Metin kutusu 1">
            <a:extLst>
              <a:ext uri="{FF2B5EF4-FFF2-40B4-BE49-F238E27FC236}">
                <a16:creationId xmlns:a16="http://schemas.microsoft.com/office/drawing/2014/main" id="{4A1A8651-9EC7-B36F-138F-590D0BC82D18}"/>
              </a:ext>
            </a:extLst>
          </p:cNvPr>
          <p:cNvSpPr txBox="1"/>
          <p:nvPr/>
        </p:nvSpPr>
        <p:spPr>
          <a:xfrm>
            <a:off x="400665" y="1589103"/>
            <a:ext cx="11036829" cy="646331"/>
          </a:xfrm>
          <a:prstGeom prst="rect">
            <a:avLst/>
          </a:prstGeom>
          <a:noFill/>
        </p:spPr>
        <p:txBody>
          <a:bodyPr wrap="square" rtlCol="0">
            <a:spAutoFit/>
          </a:bodyPr>
          <a:lstStyle/>
          <a:p>
            <a:pPr marL="285750" indent="-285750">
              <a:buFont typeface="Wingdings" panose="05000000000000000000" pitchFamily="2" charset="2"/>
              <a:buChar char="Ø"/>
            </a:pPr>
            <a:r>
              <a:rPr lang="tr-TR" dirty="0">
                <a:latin typeface="Calibri" panose="020F0502020204030204" pitchFamily="34" charset="0"/>
                <a:cs typeface="Calibri" panose="020F0502020204030204" pitchFamily="34" charset="0"/>
              </a:rPr>
              <a:t>Tesisimizden çıkan bitkisel atık yağlar </a:t>
            </a:r>
            <a:r>
              <a:rPr lang="tr-TR" b="1" dirty="0">
                <a:latin typeface="Calibri" panose="020F0502020204030204" pitchFamily="34" charset="0"/>
                <a:cs typeface="Calibri" panose="020F0502020204030204" pitchFamily="34" charset="0"/>
              </a:rPr>
              <a:t>Doğru Geri Kazanım </a:t>
            </a:r>
            <a:r>
              <a:rPr lang="tr-TR" dirty="0">
                <a:latin typeface="Calibri" panose="020F0502020204030204" pitchFamily="34" charset="0"/>
                <a:cs typeface="Calibri" panose="020F0502020204030204" pitchFamily="34" charset="0"/>
              </a:rPr>
              <a:t>firması tarafından alınıp daha sonra ise biyodizel tesisine gönderilmektedir.</a:t>
            </a:r>
          </a:p>
        </p:txBody>
      </p:sp>
      <p:graphicFrame>
        <p:nvGraphicFramePr>
          <p:cNvPr id="9" name="İçerik Yer Tutucusu 8">
            <a:extLst>
              <a:ext uri="{FF2B5EF4-FFF2-40B4-BE49-F238E27FC236}">
                <a16:creationId xmlns:a16="http://schemas.microsoft.com/office/drawing/2014/main" id="{592B87D8-73EA-4934-A3BA-698A7721DF4E}"/>
              </a:ext>
            </a:extLst>
          </p:cNvPr>
          <p:cNvGraphicFramePr>
            <a:graphicFrameLocks noGrp="1"/>
          </p:cNvGraphicFramePr>
          <p:nvPr>
            <p:ph idx="1"/>
            <p:extLst>
              <p:ext uri="{D42A27DB-BD31-4B8C-83A1-F6EECF244321}">
                <p14:modId xmlns:p14="http://schemas.microsoft.com/office/powerpoint/2010/main" val="380730782"/>
              </p:ext>
            </p:extLst>
          </p:nvPr>
        </p:nvGraphicFramePr>
        <p:xfrm>
          <a:off x="623888" y="2235434"/>
          <a:ext cx="10480797" cy="43043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49177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8" name="Metin kutusu 7">
            <a:extLst>
              <a:ext uri="{FF2B5EF4-FFF2-40B4-BE49-F238E27FC236}">
                <a16:creationId xmlns:a16="http://schemas.microsoft.com/office/drawing/2014/main" id="{86AF75A9-E021-5CAE-2AF1-B09F7B486143}"/>
              </a:ext>
            </a:extLst>
          </p:cNvPr>
          <p:cNvSpPr txBox="1"/>
          <p:nvPr/>
        </p:nvSpPr>
        <p:spPr>
          <a:xfrm>
            <a:off x="400666" y="902043"/>
            <a:ext cx="11791334" cy="375552"/>
          </a:xfrm>
          <a:prstGeom prst="rect">
            <a:avLst/>
          </a:prstGeom>
          <a:noFill/>
        </p:spPr>
        <p:txBody>
          <a:bodyPr wrap="square" rtlCol="0">
            <a:spAutoFit/>
          </a:bodyPr>
          <a:lstStyle/>
          <a:p>
            <a:pPr marL="342900" lvl="0" indent="-342900">
              <a:lnSpc>
                <a:spcPct val="107000"/>
              </a:lnSpc>
              <a:spcAft>
                <a:spcPts val="800"/>
              </a:spcAft>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2024 yılında gönderilen toplam bitkisel atık yağ oranında </a:t>
            </a:r>
            <a:r>
              <a:rPr lang="tr-TR" sz="1800" b="1" dirty="0">
                <a:effectLst/>
                <a:latin typeface="Calibri" panose="020F0502020204030204" pitchFamily="34" charset="0"/>
                <a:ea typeface="Calibri" panose="020F0502020204030204" pitchFamily="34" charset="0"/>
                <a:cs typeface="Arial" panose="020B0604020202020204" pitchFamily="34" charset="0"/>
              </a:rPr>
              <a:t>%</a:t>
            </a:r>
            <a:r>
              <a:rPr lang="tr-TR" b="1" dirty="0">
                <a:latin typeface="Calibri" panose="020F0502020204030204" pitchFamily="34" charset="0"/>
                <a:ea typeface="Calibri" panose="020F0502020204030204" pitchFamily="34" charset="0"/>
                <a:cs typeface="Arial" panose="020B0604020202020204" pitchFamily="34" charset="0"/>
              </a:rPr>
              <a:t>86</a:t>
            </a:r>
            <a:r>
              <a:rPr lang="tr-TR" sz="1800" b="1" dirty="0">
                <a:effectLst/>
                <a:latin typeface="Calibri" panose="020F0502020204030204" pitchFamily="34" charset="0"/>
                <a:ea typeface="Calibri" panose="020F0502020204030204" pitchFamily="34" charset="0"/>
                <a:cs typeface="Arial" panose="020B0604020202020204" pitchFamily="34" charset="0"/>
              </a:rPr>
              <a:t> </a:t>
            </a:r>
            <a:r>
              <a:rPr lang="tr-TR" sz="1800" dirty="0">
                <a:effectLst/>
                <a:latin typeface="Calibri" panose="020F0502020204030204" pitchFamily="34" charset="0"/>
                <a:ea typeface="Calibri" panose="020F0502020204030204" pitchFamily="34" charset="0"/>
                <a:cs typeface="Arial" panose="020B0604020202020204" pitchFamily="34" charset="0"/>
              </a:rPr>
              <a:t>azalma olduğu görülmüştür.</a:t>
            </a:r>
          </a:p>
        </p:txBody>
      </p:sp>
      <p:graphicFrame>
        <p:nvGraphicFramePr>
          <p:cNvPr id="5" name="Grafik 4">
            <a:extLst>
              <a:ext uri="{FF2B5EF4-FFF2-40B4-BE49-F238E27FC236}">
                <a16:creationId xmlns:a16="http://schemas.microsoft.com/office/drawing/2014/main" id="{4D1237FB-CE5F-40DC-971C-95823A8E0DBF}"/>
              </a:ext>
            </a:extLst>
          </p:cNvPr>
          <p:cNvGraphicFramePr>
            <a:graphicFrameLocks/>
          </p:cNvGraphicFramePr>
          <p:nvPr>
            <p:extLst>
              <p:ext uri="{D42A27DB-BD31-4B8C-83A1-F6EECF244321}">
                <p14:modId xmlns:p14="http://schemas.microsoft.com/office/powerpoint/2010/main" val="1059471829"/>
              </p:ext>
            </p:extLst>
          </p:nvPr>
        </p:nvGraphicFramePr>
        <p:xfrm>
          <a:off x="1213338" y="2052637"/>
          <a:ext cx="7482987" cy="44185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8968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8" name="Metin kutusu 7">
            <a:extLst>
              <a:ext uri="{FF2B5EF4-FFF2-40B4-BE49-F238E27FC236}">
                <a16:creationId xmlns:a16="http://schemas.microsoft.com/office/drawing/2014/main" id="{86AF75A9-E021-5CAE-2AF1-B09F7B486143}"/>
              </a:ext>
            </a:extLst>
          </p:cNvPr>
          <p:cNvSpPr txBox="1"/>
          <p:nvPr/>
        </p:nvSpPr>
        <p:spPr>
          <a:xfrm>
            <a:off x="400666" y="902043"/>
            <a:ext cx="11152238" cy="1070871"/>
          </a:xfrm>
          <a:prstGeom prst="rect">
            <a:avLst/>
          </a:prstGeom>
          <a:noFill/>
        </p:spPr>
        <p:txBody>
          <a:bodyPr wrap="square" rtlCol="0">
            <a:spAutoFit/>
          </a:bodyPr>
          <a:lstStyle/>
          <a:p>
            <a:pPr marL="342900" indent="-342900">
              <a:lnSpc>
                <a:spcPct val="107000"/>
              </a:lnSpc>
              <a:spcAft>
                <a:spcPts val="800"/>
              </a:spcAft>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2023 ve 2024 yıllarında kullanılan tek kullanımlık ürünler ayalara göre kıyaslandığında misafir yoğunluğunun en yüksek olduğu aylarda artış gösterdiği görülmüştür.</a:t>
            </a:r>
          </a:p>
          <a:p>
            <a:pPr marL="342900" lvl="0" indent="-342900">
              <a:lnSpc>
                <a:spcPct val="107000"/>
              </a:lnSpc>
              <a:spcAft>
                <a:spcPts val="800"/>
              </a:spcAft>
              <a:buFont typeface="Wingdings" panose="05000000000000000000" pitchFamily="2" charset="2"/>
              <a:buChar char=""/>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7" name="İçerik Yer Tutucusu 6">
            <a:extLst>
              <a:ext uri="{FF2B5EF4-FFF2-40B4-BE49-F238E27FC236}">
                <a16:creationId xmlns:a16="http://schemas.microsoft.com/office/drawing/2014/main" id="{00000000-0008-0000-0000-000002000000}"/>
              </a:ext>
            </a:extLst>
          </p:cNvPr>
          <p:cNvGraphicFramePr>
            <a:graphicFrameLocks noGrp="1"/>
          </p:cNvGraphicFramePr>
          <p:nvPr>
            <p:ph idx="1"/>
            <p:extLst>
              <p:ext uri="{D42A27DB-BD31-4B8C-83A1-F6EECF244321}">
                <p14:modId xmlns:p14="http://schemas.microsoft.com/office/powerpoint/2010/main" val="1338873163"/>
              </p:ext>
            </p:extLst>
          </p:nvPr>
        </p:nvGraphicFramePr>
        <p:xfrm>
          <a:off x="454743" y="1702262"/>
          <a:ext cx="11336591" cy="46985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1709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8" name="Metin kutusu 7">
            <a:extLst>
              <a:ext uri="{FF2B5EF4-FFF2-40B4-BE49-F238E27FC236}">
                <a16:creationId xmlns:a16="http://schemas.microsoft.com/office/drawing/2014/main" id="{86AF75A9-E021-5CAE-2AF1-B09F7B486143}"/>
              </a:ext>
            </a:extLst>
          </p:cNvPr>
          <p:cNvSpPr txBox="1"/>
          <p:nvPr/>
        </p:nvSpPr>
        <p:spPr>
          <a:xfrm>
            <a:off x="400666" y="902043"/>
            <a:ext cx="11152238" cy="1070871"/>
          </a:xfrm>
          <a:prstGeom prst="rect">
            <a:avLst/>
          </a:prstGeom>
          <a:noFill/>
        </p:spPr>
        <p:txBody>
          <a:bodyPr wrap="square" rtlCol="0">
            <a:spAutoFit/>
          </a:bodyPr>
          <a:lstStyle/>
          <a:p>
            <a:pPr marL="285750" indent="-285750">
              <a:lnSpc>
                <a:spcPct val="107000"/>
              </a:lnSpc>
              <a:spcAft>
                <a:spcPts val="800"/>
              </a:spcAft>
              <a:buFont typeface="Wingdings" panose="05000000000000000000" pitchFamily="2" charset="2"/>
              <a:buChar char="Ø"/>
            </a:pPr>
            <a:r>
              <a:rPr lang="tr-TR" sz="1800" dirty="0">
                <a:effectLst/>
                <a:latin typeface="Calibri" panose="020F0502020204030204" pitchFamily="34" charset="0"/>
                <a:ea typeface="Calibri" panose="020F0502020204030204" pitchFamily="34" charset="0"/>
                <a:cs typeface="Arial" panose="020B0604020202020204" pitchFamily="34" charset="0"/>
              </a:rPr>
              <a:t>Satın </a:t>
            </a:r>
            <a:r>
              <a:rPr lang="tr-TR" dirty="0">
                <a:latin typeface="Calibri" panose="020F0502020204030204" pitchFamily="34" charset="0"/>
                <a:ea typeface="Calibri" panose="020F0502020204030204" pitchFamily="34" charset="0"/>
                <a:cs typeface="Arial" panose="020B0604020202020204" pitchFamily="34" charset="0"/>
              </a:rPr>
              <a:t>alma politikamızda bahsettiğimiz üzere t</a:t>
            </a:r>
            <a:r>
              <a:rPr lang="tr-TR" sz="1800" dirty="0">
                <a:effectLst/>
                <a:latin typeface="Calibri" panose="020F0502020204030204" pitchFamily="34" charset="0"/>
                <a:ea typeface="Calibri" panose="020F0502020204030204" pitchFamily="34" charset="0"/>
                <a:cs typeface="Arial" panose="020B0604020202020204" pitchFamily="34" charset="0"/>
              </a:rPr>
              <a:t>emin edilen ürünlerin, yeniden kullanılabilir, geri dönüştürülebilir veya geri dönüştürülmüş ve iade edilebilir ürünlerden seçilmesine özen gösterilmektir. </a:t>
            </a:r>
          </a:p>
          <a:p>
            <a:pPr marL="285750" indent="-285750">
              <a:lnSpc>
                <a:spcPct val="107000"/>
              </a:lnSpc>
              <a:spcAft>
                <a:spcPts val="800"/>
              </a:spcAft>
              <a:buFont typeface="Wingdings" panose="05000000000000000000" pitchFamily="2" charset="2"/>
              <a:buChar char="Ø"/>
            </a:pPr>
            <a:r>
              <a:rPr lang="tr-TR" dirty="0">
                <a:latin typeface="Calibri" panose="020F0502020204030204" pitchFamily="34" charset="0"/>
                <a:ea typeface="Calibri" panose="020F0502020204030204" pitchFamily="34" charset="0"/>
                <a:cs typeface="Arial" panose="020B0604020202020204" pitchFamily="34" charset="0"/>
              </a:rPr>
              <a:t>İzlediğimiz politika kapsamında </a:t>
            </a:r>
            <a:r>
              <a:rPr lang="tr-TR" sz="1800" dirty="0">
                <a:effectLst/>
                <a:latin typeface="Calibri" panose="020F0502020204030204" pitchFamily="34" charset="0"/>
                <a:ea typeface="Calibri" panose="020F0502020204030204" pitchFamily="34" charset="0"/>
                <a:cs typeface="Arial" panose="020B0604020202020204" pitchFamily="34" charset="0"/>
              </a:rPr>
              <a:t>2024 yılında tek kullanımlık ürün kullanımının </a:t>
            </a:r>
            <a:r>
              <a:rPr lang="tr-TR" sz="1800" b="1" dirty="0">
                <a:effectLst/>
                <a:latin typeface="Calibri" panose="020F0502020204030204" pitchFamily="34" charset="0"/>
                <a:ea typeface="Calibri" panose="020F0502020204030204" pitchFamily="34" charset="0"/>
                <a:cs typeface="Arial" panose="020B0604020202020204" pitchFamily="34" charset="0"/>
              </a:rPr>
              <a:t>%</a:t>
            </a:r>
            <a:r>
              <a:rPr lang="tr-TR" b="1" dirty="0">
                <a:latin typeface="Calibri" panose="020F0502020204030204" pitchFamily="34" charset="0"/>
                <a:ea typeface="Calibri" panose="020F0502020204030204" pitchFamily="34" charset="0"/>
                <a:cs typeface="Arial" panose="020B0604020202020204" pitchFamily="34" charset="0"/>
              </a:rPr>
              <a:t>95</a:t>
            </a:r>
            <a:r>
              <a:rPr lang="tr-TR" sz="1800" b="1" dirty="0">
                <a:effectLst/>
                <a:latin typeface="Calibri" panose="020F0502020204030204" pitchFamily="34" charset="0"/>
                <a:ea typeface="Calibri" panose="020F0502020204030204" pitchFamily="34" charset="0"/>
                <a:cs typeface="Arial" panose="020B0604020202020204" pitchFamily="34" charset="0"/>
              </a:rPr>
              <a:t> </a:t>
            </a:r>
            <a:r>
              <a:rPr lang="tr-TR" sz="1800" dirty="0">
                <a:effectLst/>
                <a:latin typeface="Calibri" panose="020F0502020204030204" pitchFamily="34" charset="0"/>
                <a:ea typeface="Calibri" panose="020F0502020204030204" pitchFamily="34" charset="0"/>
                <a:cs typeface="Arial" panose="020B0604020202020204" pitchFamily="34" charset="0"/>
              </a:rPr>
              <a:t>oranında azaltıldığı  görülmüştür.</a:t>
            </a:r>
          </a:p>
        </p:txBody>
      </p:sp>
      <p:graphicFrame>
        <p:nvGraphicFramePr>
          <p:cNvPr id="7" name="İçerik Yer Tutucusu 6">
            <a:extLst>
              <a:ext uri="{FF2B5EF4-FFF2-40B4-BE49-F238E27FC236}">
                <a16:creationId xmlns:a16="http://schemas.microsoft.com/office/drawing/2014/main" id="{7915F881-581A-4442-810F-6E0C8E67DB14}"/>
              </a:ext>
            </a:extLst>
          </p:cNvPr>
          <p:cNvGraphicFramePr>
            <a:graphicFrameLocks noGrp="1"/>
          </p:cNvGraphicFramePr>
          <p:nvPr>
            <p:ph idx="1"/>
            <p:extLst>
              <p:ext uri="{D42A27DB-BD31-4B8C-83A1-F6EECF244321}">
                <p14:modId xmlns:p14="http://schemas.microsoft.com/office/powerpoint/2010/main" val="737704792"/>
              </p:ext>
            </p:extLst>
          </p:nvPr>
        </p:nvGraphicFramePr>
        <p:xfrm>
          <a:off x="639096" y="2269277"/>
          <a:ext cx="10705179" cy="39076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9372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3" name="İçerik Yer Tutucusu 2">
            <a:extLst>
              <a:ext uri="{FF2B5EF4-FFF2-40B4-BE49-F238E27FC236}">
                <a16:creationId xmlns:a16="http://schemas.microsoft.com/office/drawing/2014/main" id="{110145E6-1EAE-48B5-CD2D-6C5F9A5BEBD0}"/>
              </a:ext>
            </a:extLst>
          </p:cNvPr>
          <p:cNvSpPr>
            <a:spLocks noGrp="1"/>
          </p:cNvSpPr>
          <p:nvPr>
            <p:ph idx="1"/>
          </p:nvPr>
        </p:nvSpPr>
        <p:spPr>
          <a:xfrm>
            <a:off x="655320" y="1280160"/>
            <a:ext cx="10698480" cy="4896803"/>
          </a:xfrm>
        </p:spPr>
        <p:txBody>
          <a:bodyPr/>
          <a:lstStyle/>
          <a:p>
            <a:pPr marL="0" indent="0">
              <a:lnSpc>
                <a:spcPct val="107000"/>
              </a:lnSpc>
              <a:buNone/>
            </a:pPr>
            <a:r>
              <a:rPr lang="tr-TR" sz="2400" b="1" i="1" dirty="0">
                <a:latin typeface="Calibri" panose="020F0502020204030204" pitchFamily="34" charset="0"/>
                <a:cs typeface="Calibri" panose="020F0502020204030204" pitchFamily="34" charset="0"/>
              </a:rPr>
              <a:t>Atık miktarının azaltılması ile ilgili faaliyetler ve planlar;</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Tesis içerisinde personel ve misafir alanlarında sıfır atık yönergelerine uygun atık ayrışım kovaları mevcuttur. </a:t>
            </a:r>
          </a:p>
          <a:p>
            <a:pPr marL="342900" lvl="0" indent="-342900">
              <a:lnSpc>
                <a:spcPct val="107000"/>
              </a:lnSpc>
              <a:buFont typeface="Wingdings" panose="05000000000000000000" pitchFamily="2" charset="2"/>
              <a:buChar char=""/>
            </a:pPr>
            <a:r>
              <a:rPr lang="tr-TR" sz="1800" dirty="0">
                <a:latin typeface="Calibri" panose="020F0502020204030204" pitchFamily="34" charset="0"/>
                <a:ea typeface="Calibri" panose="020F0502020204030204" pitchFamily="34" charset="0"/>
                <a:cs typeface="Arial" panose="020B0604020202020204" pitchFamily="34" charset="0"/>
              </a:rPr>
              <a:t>Personel yemekhanesinde kullanılan karton bardak uygulaması yerine cam bardak uygulamasına geçilmiştir.</a:t>
            </a:r>
          </a:p>
          <a:p>
            <a:pPr marL="342900" lvl="0" indent="-342900">
              <a:lnSpc>
                <a:spcPct val="107000"/>
              </a:lnSpc>
              <a:buFont typeface="Wingdings" panose="05000000000000000000" pitchFamily="2" charset="2"/>
              <a:buChar char=""/>
            </a:pPr>
            <a:r>
              <a:rPr lang="tr-TR" sz="1800" dirty="0">
                <a:latin typeface="Calibri" panose="020F0502020204030204" pitchFamily="34" charset="0"/>
                <a:ea typeface="Calibri" panose="020F0502020204030204" pitchFamily="34" charset="0"/>
                <a:cs typeface="Arial" panose="020B0604020202020204" pitchFamily="34" charset="0"/>
              </a:rPr>
              <a:t>Barlarda verilen 0,5 </a:t>
            </a:r>
            <a:r>
              <a:rPr lang="tr-TR" sz="1800" dirty="0" err="1">
                <a:latin typeface="Calibri" panose="020F0502020204030204" pitchFamily="34" charset="0"/>
                <a:ea typeface="Calibri" panose="020F0502020204030204" pitchFamily="34" charset="0"/>
                <a:cs typeface="Arial" panose="020B0604020202020204" pitchFamily="34" charset="0"/>
              </a:rPr>
              <a:t>lt’lik</a:t>
            </a:r>
            <a:r>
              <a:rPr lang="tr-TR" sz="1800" dirty="0">
                <a:latin typeface="Calibri" panose="020F0502020204030204" pitchFamily="34" charset="0"/>
                <a:ea typeface="Calibri" panose="020F0502020204030204" pitchFamily="34" charset="0"/>
                <a:cs typeface="Arial" panose="020B0604020202020204" pitchFamily="34" charset="0"/>
              </a:rPr>
              <a:t> sular yerine ofislerde ve genel alanlarda damacana uygulamasına geçilmiştir.</a:t>
            </a:r>
          </a:p>
          <a:p>
            <a:pPr marL="342900" lvl="0" indent="-342900">
              <a:lnSpc>
                <a:spcPct val="107000"/>
              </a:lnSpc>
              <a:buFont typeface="Wingdings" panose="05000000000000000000" pitchFamily="2" charset="2"/>
              <a:buChar char=""/>
            </a:pPr>
            <a:r>
              <a:rPr lang="tr-TR" sz="1800" dirty="0">
                <a:latin typeface="Calibri" panose="020F0502020204030204" pitchFamily="34" charset="0"/>
                <a:ea typeface="Calibri" panose="020F0502020204030204" pitchFamily="34" charset="0"/>
                <a:cs typeface="Arial" panose="020B0604020202020204" pitchFamily="34" charset="0"/>
              </a:rPr>
              <a:t>Daha az ambalajlı ürünlerin tercihi arttırılmıştır.(Sebze ve meyveler, Bakliyatlar, Baharatlar, Turşu, Reçel gibi.)</a:t>
            </a:r>
          </a:p>
          <a:p>
            <a:pPr marL="0" lvl="0" indent="0">
              <a:lnSpc>
                <a:spcPct val="107000"/>
              </a:lnSpc>
              <a:buNone/>
            </a:pPr>
            <a:endParaRPr lang="tr-TR" sz="1800" dirty="0">
              <a:latin typeface="Calibri" panose="020F0502020204030204" pitchFamily="34" charset="0"/>
              <a:ea typeface="Calibri" panose="020F0502020204030204" pitchFamily="34" charset="0"/>
              <a:cs typeface="Arial" panose="020B0604020202020204" pitchFamily="34" charset="0"/>
            </a:endParaRPr>
          </a:p>
        </p:txBody>
      </p:sp>
      <p:pic>
        <p:nvPicPr>
          <p:cNvPr id="5" name="Resim 4">
            <a:extLst>
              <a:ext uri="{FF2B5EF4-FFF2-40B4-BE49-F238E27FC236}">
                <a16:creationId xmlns:a16="http://schemas.microsoft.com/office/drawing/2014/main" id="{DD33E4BA-84BC-4E2F-A468-7470EA888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764" y="3554670"/>
            <a:ext cx="6415916" cy="3115729"/>
          </a:xfrm>
          <a:prstGeom prst="rect">
            <a:avLst/>
          </a:prstGeom>
        </p:spPr>
      </p:pic>
      <p:pic>
        <p:nvPicPr>
          <p:cNvPr id="9" name="Resim 8">
            <a:extLst>
              <a:ext uri="{FF2B5EF4-FFF2-40B4-BE49-F238E27FC236}">
                <a16:creationId xmlns:a16="http://schemas.microsoft.com/office/drawing/2014/main" id="{1BE5CC95-941E-4F3F-8613-CDBDFDD371E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63" t="10280" r="18147" b="21456"/>
          <a:stretch/>
        </p:blipFill>
        <p:spPr>
          <a:xfrm>
            <a:off x="655320" y="3554670"/>
            <a:ext cx="1660125" cy="3303330"/>
          </a:xfrm>
          <a:prstGeom prst="rect">
            <a:avLst/>
          </a:prstGeom>
        </p:spPr>
      </p:pic>
      <p:pic>
        <p:nvPicPr>
          <p:cNvPr id="4" name="Resim 3">
            <a:extLst>
              <a:ext uri="{FF2B5EF4-FFF2-40B4-BE49-F238E27FC236}">
                <a16:creationId xmlns:a16="http://schemas.microsoft.com/office/drawing/2014/main" id="{2A5346FC-3107-4663-A7D1-14A312CCB02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302" r="13236"/>
          <a:stretch/>
        </p:blipFill>
        <p:spPr>
          <a:xfrm>
            <a:off x="2813538" y="3554670"/>
            <a:ext cx="1820008" cy="3303330"/>
          </a:xfrm>
          <a:prstGeom prst="rect">
            <a:avLst/>
          </a:prstGeom>
        </p:spPr>
      </p:pic>
    </p:spTree>
    <p:extLst>
      <p:ext uri="{BB962C8B-B14F-4D97-AF65-F5344CB8AC3E}">
        <p14:creationId xmlns:p14="http://schemas.microsoft.com/office/powerpoint/2010/main" val="877607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7" name="Metin kutusu 6">
            <a:extLst>
              <a:ext uri="{FF2B5EF4-FFF2-40B4-BE49-F238E27FC236}">
                <a16:creationId xmlns:a16="http://schemas.microsoft.com/office/drawing/2014/main" id="{FD5DFF8F-F452-923D-E9C6-3334B3EC3A4D}"/>
              </a:ext>
            </a:extLst>
          </p:cNvPr>
          <p:cNvSpPr txBox="1"/>
          <p:nvPr/>
        </p:nvSpPr>
        <p:spPr>
          <a:xfrm>
            <a:off x="454743" y="950298"/>
            <a:ext cx="11599605" cy="646331"/>
          </a:xfrm>
          <a:prstGeom prst="rect">
            <a:avLst/>
          </a:prstGeom>
          <a:noFill/>
        </p:spPr>
        <p:txBody>
          <a:bodyPr wrap="square" rtlCol="0">
            <a:spAutoFit/>
          </a:bodyPr>
          <a:lstStyle/>
          <a:p>
            <a:pPr marL="285750" indent="-285750">
              <a:buFont typeface="Wingdings" panose="05000000000000000000" pitchFamily="2" charset="2"/>
              <a:buChar char="Ø"/>
            </a:pPr>
            <a:r>
              <a:rPr lang="tr-TR" sz="1800" dirty="0">
                <a:effectLst/>
                <a:latin typeface="Calibri" panose="020F0502020204030204" pitchFamily="34" charset="0"/>
                <a:ea typeface="Calibri" panose="020F0502020204030204" pitchFamily="34" charset="0"/>
                <a:cs typeface="Arial" panose="020B0604020202020204" pitchFamily="34" charset="0"/>
              </a:rPr>
              <a:t>2023 ve 2024 yıllarında doğalgaz tüketimini aylara göre kıyaslandığında,  kümülatif toplamda tasarruf raporlanmıştır. 2024 yılında geceleme sayısına göre enerji tüketimimizin azaldığı görülmektedir.</a:t>
            </a:r>
            <a:endParaRPr lang="tr-TR" dirty="0"/>
          </a:p>
        </p:txBody>
      </p:sp>
      <p:graphicFrame>
        <p:nvGraphicFramePr>
          <p:cNvPr id="5" name="Grafik 4">
            <a:extLst>
              <a:ext uri="{FF2B5EF4-FFF2-40B4-BE49-F238E27FC236}">
                <a16:creationId xmlns:a16="http://schemas.microsoft.com/office/drawing/2014/main" id="{A964C823-D8D6-437D-9932-CE79BED1A8A7}"/>
              </a:ext>
            </a:extLst>
          </p:cNvPr>
          <p:cNvGraphicFramePr>
            <a:graphicFrameLocks/>
          </p:cNvGraphicFramePr>
          <p:nvPr>
            <p:extLst>
              <p:ext uri="{D42A27DB-BD31-4B8C-83A1-F6EECF244321}">
                <p14:modId xmlns:p14="http://schemas.microsoft.com/office/powerpoint/2010/main" val="2811605325"/>
              </p:ext>
            </p:extLst>
          </p:nvPr>
        </p:nvGraphicFramePr>
        <p:xfrm>
          <a:off x="674704" y="1873628"/>
          <a:ext cx="10591060" cy="44206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2339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7" name="Metin kutusu 6">
            <a:extLst>
              <a:ext uri="{FF2B5EF4-FFF2-40B4-BE49-F238E27FC236}">
                <a16:creationId xmlns:a16="http://schemas.microsoft.com/office/drawing/2014/main" id="{FD5DFF8F-F452-923D-E9C6-3334B3EC3A4D}"/>
              </a:ext>
            </a:extLst>
          </p:cNvPr>
          <p:cNvSpPr txBox="1"/>
          <p:nvPr/>
        </p:nvSpPr>
        <p:spPr>
          <a:xfrm>
            <a:off x="454743" y="950298"/>
            <a:ext cx="11599605" cy="923330"/>
          </a:xfrm>
          <a:prstGeom prst="rect">
            <a:avLst/>
          </a:prstGeom>
          <a:noFill/>
        </p:spPr>
        <p:txBody>
          <a:bodyPr wrap="square" rtlCol="0">
            <a:spAutoFit/>
          </a:bodyPr>
          <a:lstStyle/>
          <a:p>
            <a:pPr marL="285750" indent="-285750">
              <a:buFont typeface="Wingdings" panose="05000000000000000000" pitchFamily="2" charset="2"/>
              <a:buChar char="Ø"/>
            </a:pPr>
            <a:r>
              <a:rPr lang="tr-TR" dirty="0">
                <a:latin typeface="Calibri" panose="020F0502020204030204" pitchFamily="34" charset="0"/>
                <a:ea typeface="Calibri" panose="020F0502020204030204" pitchFamily="34" charset="0"/>
                <a:cs typeface="Arial" panose="020B0604020202020204" pitchFamily="34" charset="0"/>
              </a:rPr>
              <a:t>2024 yılında g</a:t>
            </a:r>
            <a:r>
              <a:rPr lang="tr-TR" sz="1800" dirty="0">
                <a:effectLst/>
                <a:latin typeface="Calibri" panose="020F0502020204030204" pitchFamily="34" charset="0"/>
                <a:ea typeface="Calibri" panose="020F0502020204030204" pitchFamily="34" charset="0"/>
                <a:cs typeface="Arial" panose="020B0604020202020204" pitchFamily="34" charset="0"/>
              </a:rPr>
              <a:t>enel enerji tüketimi, doğalgaz için arttığı gözlemlenmektedir. Fakat geceleme oranımız bir önceki yıla kıyasla artmıştır.</a:t>
            </a:r>
          </a:p>
          <a:p>
            <a:endParaRPr lang="tr-TR" dirty="0"/>
          </a:p>
        </p:txBody>
      </p:sp>
      <p:graphicFrame>
        <p:nvGraphicFramePr>
          <p:cNvPr id="8" name="Grafik 7">
            <a:extLst>
              <a:ext uri="{FF2B5EF4-FFF2-40B4-BE49-F238E27FC236}">
                <a16:creationId xmlns:a16="http://schemas.microsoft.com/office/drawing/2014/main" id="{AA7E21E0-7E81-4450-B2B7-98592C181458}"/>
              </a:ext>
            </a:extLst>
          </p:cNvPr>
          <p:cNvGraphicFramePr>
            <a:graphicFrameLocks/>
          </p:cNvGraphicFramePr>
          <p:nvPr>
            <p:extLst>
              <p:ext uri="{D42A27DB-BD31-4B8C-83A1-F6EECF244321}">
                <p14:modId xmlns:p14="http://schemas.microsoft.com/office/powerpoint/2010/main" val="2855877011"/>
              </p:ext>
            </p:extLst>
          </p:nvPr>
        </p:nvGraphicFramePr>
        <p:xfrm>
          <a:off x="674703" y="1890945"/>
          <a:ext cx="7874493" cy="42612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5229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7" name="Metin kutusu 6">
            <a:extLst>
              <a:ext uri="{FF2B5EF4-FFF2-40B4-BE49-F238E27FC236}">
                <a16:creationId xmlns:a16="http://schemas.microsoft.com/office/drawing/2014/main" id="{FD5DFF8F-F452-923D-E9C6-3334B3EC3A4D}"/>
              </a:ext>
            </a:extLst>
          </p:cNvPr>
          <p:cNvSpPr txBox="1"/>
          <p:nvPr/>
        </p:nvSpPr>
        <p:spPr>
          <a:xfrm>
            <a:off x="454743" y="950298"/>
            <a:ext cx="11599605" cy="923330"/>
          </a:xfrm>
          <a:prstGeom prst="rect">
            <a:avLst/>
          </a:prstGeom>
          <a:noFill/>
        </p:spPr>
        <p:txBody>
          <a:bodyPr wrap="square" rtlCol="0">
            <a:spAutoFit/>
          </a:bodyPr>
          <a:lstStyle/>
          <a:p>
            <a:pPr marL="285750" indent="-285750">
              <a:buFont typeface="Wingdings" panose="05000000000000000000" pitchFamily="2" charset="2"/>
              <a:buChar char="Ø"/>
            </a:pPr>
            <a:r>
              <a:rPr lang="tr-TR" dirty="0">
                <a:latin typeface="Calibri" panose="020F0502020204030204" pitchFamily="34" charset="0"/>
                <a:ea typeface="Calibri" panose="020F0502020204030204" pitchFamily="34" charset="0"/>
                <a:cs typeface="Arial" panose="020B0604020202020204" pitchFamily="34" charset="0"/>
              </a:rPr>
              <a:t>2024 yılı elektrik tüketimi bir önceki yıla göre artmıştır ancak geceleme oranımızda 2023 yılana göre %94 oranında arttığı gözlenmektedir.</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endParaRPr lang="tr-TR" dirty="0"/>
          </a:p>
        </p:txBody>
      </p:sp>
      <p:graphicFrame>
        <p:nvGraphicFramePr>
          <p:cNvPr id="5" name="Grafik 4">
            <a:extLst>
              <a:ext uri="{FF2B5EF4-FFF2-40B4-BE49-F238E27FC236}">
                <a16:creationId xmlns:a16="http://schemas.microsoft.com/office/drawing/2014/main" id="{00000000-0008-0000-0400-000003000000}"/>
              </a:ext>
            </a:extLst>
          </p:cNvPr>
          <p:cNvGraphicFramePr>
            <a:graphicFrameLocks/>
          </p:cNvGraphicFramePr>
          <p:nvPr>
            <p:extLst>
              <p:ext uri="{D42A27DB-BD31-4B8C-83A1-F6EECF244321}">
                <p14:modId xmlns:p14="http://schemas.microsoft.com/office/powerpoint/2010/main" val="3581876636"/>
              </p:ext>
            </p:extLst>
          </p:nvPr>
        </p:nvGraphicFramePr>
        <p:xfrm>
          <a:off x="975946" y="1750517"/>
          <a:ext cx="9944100" cy="49228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6866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BC0F4601-79B5-D45A-2EDB-416549DFBF66}"/>
              </a:ext>
            </a:extLst>
          </p:cNvPr>
          <p:cNvSpPr txBox="1"/>
          <p:nvPr/>
        </p:nvSpPr>
        <p:spPr>
          <a:xfrm>
            <a:off x="371782" y="388146"/>
            <a:ext cx="11448435" cy="5109219"/>
          </a:xfrm>
          <a:prstGeom prst="rect">
            <a:avLst/>
          </a:prstGeom>
          <a:noFill/>
        </p:spPr>
        <p:txBody>
          <a:bodyPr wrap="square">
            <a:spAutoFit/>
          </a:bodyPr>
          <a:lstStyle/>
          <a:p>
            <a:pPr marL="342900" lvl="0" indent="-342900">
              <a:lnSpc>
                <a:spcPct val="107000"/>
              </a:lnSpc>
              <a:spcBef>
                <a:spcPts val="1200"/>
              </a:spcBef>
              <a:buFont typeface="+mj-lt"/>
              <a:buAutoNum type="arabicPeriod"/>
            </a:pPr>
            <a:r>
              <a:rPr lang="tr-TR" sz="2800" b="1" kern="0" dirty="0">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Önsöz</a:t>
            </a:r>
          </a:p>
          <a:p>
            <a:pPr>
              <a:lnSpc>
                <a:spcPct val="107000"/>
              </a:lnSpc>
              <a:spcAft>
                <a:spcPts val="800"/>
              </a:spcAft>
            </a:pPr>
            <a:r>
              <a:rPr lang="tr-TR" sz="16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tr-TR" sz="1600" dirty="0">
                <a:latin typeface="Calibri" panose="020F0502020204030204" pitchFamily="34" charset="0"/>
                <a:cs typeface="Calibri" panose="020F0502020204030204" pitchFamily="34" charset="0"/>
              </a:rPr>
              <a:t>Hotel </a:t>
            </a:r>
            <a:r>
              <a:rPr lang="tr-TR" sz="1600" dirty="0" err="1">
                <a:latin typeface="Calibri" panose="020F0502020204030204" pitchFamily="34" charset="0"/>
                <a:cs typeface="Calibri" panose="020F0502020204030204" pitchFamily="34" charset="0"/>
              </a:rPr>
              <a:t>İçkale</a:t>
            </a:r>
            <a:r>
              <a:rPr lang="tr-TR" sz="1600" dirty="0">
                <a:latin typeface="Calibri" panose="020F0502020204030204" pitchFamily="34" charset="0"/>
                <a:cs typeface="Calibri" panose="020F0502020204030204" pitchFamily="34" charset="0"/>
              </a:rPr>
              <a:t> olarak, Aralık 2022 itibariyle sürdürülebilirlik çalışmalarımıza başladık. Turizmde sürdürülebilirlik çalışmalarının çevresel ve kültürel miras üzerindeki olumsuz etkilerini en aza indirdiğinin ve bu sorumlulukların bilincindeyiz. Çalışmalarımızın şu ana kadar olan sonuçlarını üst yönetimimiz, çalışanlarımız, misafirlerimiz ve tedarikçilerimiz ile paylaşmayı ve böylece bu noktada yaratacağımız farkındalığı artırarak, şu ana kadar gerçekleştirebilmiş olduğumuz ve gerçekleştirmeyi planladığımız çalışmalarda, tüm tarafların daha fazla katılımı sağlamayı ortak hedef ve başarılara birlikte ulaşmayı hedeflemektedir.</a:t>
            </a:r>
          </a:p>
          <a:p>
            <a:pPr marR="433070">
              <a:lnSpc>
                <a:spcPct val="107000"/>
              </a:lnSpc>
              <a:spcBef>
                <a:spcPts val="770"/>
              </a:spcBef>
              <a:spcAft>
                <a:spcPts val="800"/>
              </a:spcAft>
            </a:pPr>
            <a:r>
              <a:rPr lang="tr-TR" sz="1600" dirty="0">
                <a:latin typeface="Calibri" panose="020F0502020204030204" pitchFamily="34" charset="0"/>
                <a:cs typeface="Calibri" panose="020F0502020204030204" pitchFamily="34" charset="0"/>
              </a:rPr>
              <a:t>Bu rapor, Hotel </a:t>
            </a:r>
            <a:r>
              <a:rPr lang="tr-TR" sz="1600" dirty="0" err="1">
                <a:latin typeface="Calibri" panose="020F0502020204030204" pitchFamily="34" charset="0"/>
                <a:cs typeface="Calibri" panose="020F0502020204030204" pitchFamily="34" charset="0"/>
              </a:rPr>
              <a:t>İçkale</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nin</a:t>
            </a:r>
            <a:r>
              <a:rPr lang="tr-TR" sz="1600" dirty="0">
                <a:latin typeface="Calibri" panose="020F0502020204030204" pitchFamily="34" charset="0"/>
                <a:cs typeface="Calibri" panose="020F0502020204030204" pitchFamily="34" charset="0"/>
              </a:rPr>
              <a:t> </a:t>
            </a:r>
            <a:r>
              <a:rPr lang="tr-TR" sz="1600" dirty="0">
                <a:effectLst/>
                <a:latin typeface="Calibri" panose="020F0502020204030204" pitchFamily="34" charset="0"/>
                <a:ea typeface="Calibri" panose="020F0502020204030204" pitchFamily="34" charset="0"/>
                <a:cs typeface="Calibri" panose="020F0502020204030204" pitchFamily="34" charset="0"/>
              </a:rPr>
              <a:t>2023 yönetim döneminde GSTC Otel kriterlerine uygunluğu beyan etmek ve </a:t>
            </a:r>
            <a:r>
              <a:rPr lang="tr-TR" sz="1600" dirty="0">
                <a:latin typeface="Calibri" panose="020F0502020204030204" pitchFamily="34" charset="0"/>
                <a:cs typeface="Calibri" panose="020F0502020204030204" pitchFamily="34" charset="0"/>
              </a:rPr>
              <a:t>Sürdürülebilir Turizm Sertifikasyon programı için başlattığımız çalışmaların bir gereği olarak hazırladığımız </a:t>
            </a:r>
            <a:r>
              <a:rPr lang="tr-TR" sz="1600" dirty="0">
                <a:effectLst/>
                <a:latin typeface="Calibri" panose="020F0502020204030204" pitchFamily="34" charset="0"/>
                <a:ea typeface="Calibri" panose="020F0502020204030204" pitchFamily="34" charset="0"/>
                <a:cs typeface="Calibri" panose="020F0502020204030204" pitchFamily="34" charset="0"/>
              </a:rPr>
              <a:t>sürdürülebilirlik çalışmalarının devamlılığını gösteren ikinci rapordur ve</a:t>
            </a:r>
            <a:r>
              <a:rPr lang="tr-TR" sz="1600" dirty="0">
                <a:latin typeface="Calibri" panose="020F0502020204030204" pitchFamily="34" charset="0"/>
                <a:cs typeface="Calibri" panose="020F0502020204030204" pitchFamily="34" charset="0"/>
              </a:rPr>
              <a:t> 2023-2024 dönemi verilerini içermektedir. </a:t>
            </a:r>
            <a:r>
              <a:rPr lang="tr-TR" sz="1600" dirty="0">
                <a:effectLst/>
                <a:latin typeface="Calibri" panose="020F0502020204030204" pitchFamily="34" charset="0"/>
                <a:ea typeface="Calibri" panose="020F0502020204030204" pitchFamily="34" charset="0"/>
                <a:cs typeface="Calibri" panose="020F0502020204030204" pitchFamily="34" charset="0"/>
              </a:rPr>
              <a:t>Sürdürülebilir Turizm Sertifikasyon süreci kapsamında 2023 yılında yapılmış olan, enerji tasarrufları, su tasarrufları, yerel satın alma, çevresel satın alma, personel motivasyon çalışmaları, toplumsal- sosyal yardımlaşma projeleri ve kültürel çalışmalara yer verilmiştir.</a:t>
            </a:r>
          </a:p>
          <a:p>
            <a:pPr>
              <a:lnSpc>
                <a:spcPct val="107000"/>
              </a:lnSpc>
              <a:spcAft>
                <a:spcPts val="800"/>
              </a:spcAft>
            </a:pPr>
            <a:r>
              <a:rPr lang="tr-TR" sz="1600" dirty="0">
                <a:effectLst/>
                <a:latin typeface="Calibri" panose="020F0502020204030204" pitchFamily="34" charset="0"/>
                <a:ea typeface="Calibri" panose="020F0502020204030204" pitchFamily="34" charset="0"/>
                <a:cs typeface="Calibri" panose="020F0502020204030204" pitchFamily="34" charset="0"/>
              </a:rPr>
              <a:t>Sürdürülebilirlik bakış açısını tüm paydaşlarımız ile geliştirmek ve bir yönetim biçimi olarak benimsemek adına attığımız adımlar her geçen gün yeni fırsatları görmemizi sağlıyor ve bizleri yeniliyor. Böylece yol haritalarımız şekilleniyor.</a:t>
            </a:r>
          </a:p>
          <a:p>
            <a:pPr>
              <a:lnSpc>
                <a:spcPct val="107000"/>
              </a:lnSpc>
              <a:spcAft>
                <a:spcPts val="800"/>
              </a:spcAft>
            </a:pPr>
            <a:endParaRPr lang="tr-TR" sz="16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tr-TR"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220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2" name="Metin kutusu 1">
            <a:extLst>
              <a:ext uri="{FF2B5EF4-FFF2-40B4-BE49-F238E27FC236}">
                <a16:creationId xmlns:a16="http://schemas.microsoft.com/office/drawing/2014/main" id="{FCD2198F-ECD4-B73D-DC74-5133F18BA4B8}"/>
              </a:ext>
            </a:extLst>
          </p:cNvPr>
          <p:cNvSpPr txBox="1"/>
          <p:nvPr/>
        </p:nvSpPr>
        <p:spPr>
          <a:xfrm>
            <a:off x="454743" y="964509"/>
            <a:ext cx="11004754" cy="1477328"/>
          </a:xfrm>
          <a:prstGeom prst="rect">
            <a:avLst/>
          </a:prstGeom>
          <a:noFill/>
        </p:spPr>
        <p:txBody>
          <a:bodyPr wrap="square" rtlCol="0">
            <a:spAutoFit/>
          </a:bodyPr>
          <a:lstStyle/>
          <a:p>
            <a:pPr marL="285750" indent="-285750">
              <a:buFont typeface="Wingdings" panose="05000000000000000000" pitchFamily="2" charset="2"/>
              <a:buChar char="Ø"/>
            </a:pPr>
            <a:r>
              <a:rPr lang="tr-TR" sz="1800" dirty="0">
                <a:effectLst/>
                <a:latin typeface="Calibri" panose="020F0502020204030204" pitchFamily="34" charset="0"/>
                <a:ea typeface="Calibri" panose="020F0502020204030204" pitchFamily="34" charset="0"/>
                <a:cs typeface="Arial" panose="020B0604020202020204" pitchFamily="34" charset="0"/>
              </a:rPr>
              <a:t>2023 ve 2024 yıllarındaki toplam kişi başı enerji tüketiminin yıl ortalamasının sırası ile </a:t>
            </a:r>
            <a:r>
              <a:rPr lang="tr-TR" b="1" dirty="0">
                <a:latin typeface="Calibri" panose="020F0502020204030204" pitchFamily="34" charset="0"/>
                <a:ea typeface="Calibri" panose="020F0502020204030204" pitchFamily="34" charset="0"/>
                <a:cs typeface="Arial" panose="020B0604020202020204" pitchFamily="34" charset="0"/>
              </a:rPr>
              <a:t>23,82</a:t>
            </a:r>
            <a:r>
              <a:rPr lang="tr-TR" sz="1800" b="1" dirty="0">
                <a:effectLst/>
                <a:latin typeface="Calibri" panose="020F0502020204030204" pitchFamily="34" charset="0"/>
                <a:ea typeface="Calibri" panose="020F0502020204030204" pitchFamily="34" charset="0"/>
                <a:cs typeface="Arial" panose="020B0604020202020204" pitchFamily="34" charset="0"/>
              </a:rPr>
              <a:t> ve </a:t>
            </a:r>
            <a:r>
              <a:rPr lang="tr-TR" b="1" dirty="0">
                <a:latin typeface="Calibri" panose="020F0502020204030204" pitchFamily="34" charset="0"/>
                <a:ea typeface="Calibri" panose="020F0502020204030204" pitchFamily="34" charset="0"/>
                <a:cs typeface="Arial" panose="020B0604020202020204" pitchFamily="34" charset="0"/>
              </a:rPr>
              <a:t>23,83</a:t>
            </a:r>
            <a:r>
              <a:rPr lang="tr-TR" sz="1800" b="1" dirty="0">
                <a:effectLst/>
                <a:latin typeface="Calibri" panose="020F0502020204030204" pitchFamily="34" charset="0"/>
                <a:ea typeface="Calibri" panose="020F0502020204030204" pitchFamily="34" charset="0"/>
                <a:cs typeface="Arial" panose="020B0604020202020204" pitchFamily="34" charset="0"/>
              </a:rPr>
              <a:t> KWH</a:t>
            </a:r>
            <a:r>
              <a:rPr lang="tr-TR" sz="1800" dirty="0">
                <a:effectLst/>
                <a:latin typeface="Calibri" panose="020F0502020204030204" pitchFamily="34" charset="0"/>
                <a:ea typeface="Calibri" panose="020F0502020204030204" pitchFamily="34" charset="0"/>
                <a:cs typeface="Arial" panose="020B0604020202020204" pitchFamily="34" charset="0"/>
              </a:rPr>
              <a:t> olduğu görülmüştür.</a:t>
            </a:r>
          </a:p>
          <a:p>
            <a:pPr marL="285750" indent="-285750">
              <a:buFont typeface="Wingdings" panose="05000000000000000000" pitchFamily="2" charset="2"/>
              <a:buChar char="Ø"/>
            </a:pPr>
            <a:r>
              <a:rPr lang="tr-TR" sz="1800" dirty="0">
                <a:effectLst/>
                <a:latin typeface="Calibri" panose="020F0502020204030204" pitchFamily="34" charset="0"/>
                <a:ea typeface="Calibri" panose="020F0502020204030204" pitchFamily="34" charset="0"/>
                <a:cs typeface="Arial" panose="020B0604020202020204" pitchFamily="34" charset="0"/>
              </a:rPr>
              <a:t>Hedefimiz: Yıllık geceleme miktarına göre enerji tüketimi yıl ortalamasını </a:t>
            </a:r>
            <a:r>
              <a:rPr lang="tr-TR" dirty="0">
                <a:latin typeface="Calibri" panose="020F0502020204030204" pitchFamily="34" charset="0"/>
                <a:ea typeface="Calibri" panose="020F0502020204030204" pitchFamily="34" charset="0"/>
                <a:cs typeface="Arial" panose="020B0604020202020204" pitchFamily="34" charset="0"/>
              </a:rPr>
              <a:t>23</a:t>
            </a:r>
            <a:r>
              <a:rPr lang="tr-TR" sz="1800" dirty="0">
                <a:effectLst/>
                <a:latin typeface="Calibri" panose="020F0502020204030204" pitchFamily="34" charset="0"/>
                <a:ea typeface="Calibri" panose="020F0502020204030204" pitchFamily="34" charset="0"/>
                <a:cs typeface="Arial" panose="020B0604020202020204" pitchFamily="34" charset="0"/>
              </a:rPr>
              <a:t> KWH olarak tutmaktır.</a:t>
            </a:r>
          </a:p>
          <a:p>
            <a:pPr marL="285750" indent="-285750">
              <a:buFont typeface="Wingdings" panose="05000000000000000000" pitchFamily="2" charset="2"/>
              <a:buChar char="Ø"/>
            </a:pPr>
            <a:r>
              <a:rPr lang="tr-TR" sz="1800" dirty="0">
                <a:effectLst/>
                <a:latin typeface="Calibri" panose="020F0502020204030204" pitchFamily="34" charset="0"/>
                <a:ea typeface="Calibri" panose="020F0502020204030204" pitchFamily="34" charset="0"/>
                <a:cs typeface="Arial" panose="020B0604020202020204" pitchFamily="34" charset="0"/>
              </a:rPr>
              <a:t>2023 yılında geceleme sayısına göre enerji tüketimimizin 0,01 KWH arttığı görülmektedir. Bunun sebebi olarak da 2023 yılında geceleme sayısının 2024 yılına göre az olması gösterilebilir.</a:t>
            </a:r>
            <a:endParaRPr lang="tr-TR" dirty="0"/>
          </a:p>
        </p:txBody>
      </p:sp>
      <p:graphicFrame>
        <p:nvGraphicFramePr>
          <p:cNvPr id="8" name="İçerik Yer Tutucusu 7">
            <a:extLst>
              <a:ext uri="{FF2B5EF4-FFF2-40B4-BE49-F238E27FC236}">
                <a16:creationId xmlns:a16="http://schemas.microsoft.com/office/drawing/2014/main" id="{FB4FFF19-39CE-40DB-BA3E-D934EA8BF567}"/>
              </a:ext>
            </a:extLst>
          </p:cNvPr>
          <p:cNvGraphicFramePr>
            <a:graphicFrameLocks noGrp="1"/>
          </p:cNvGraphicFramePr>
          <p:nvPr>
            <p:ph idx="1"/>
            <p:extLst>
              <p:ext uri="{D42A27DB-BD31-4B8C-83A1-F6EECF244321}">
                <p14:modId xmlns:p14="http://schemas.microsoft.com/office/powerpoint/2010/main" val="3470031595"/>
              </p:ext>
            </p:extLst>
          </p:nvPr>
        </p:nvGraphicFramePr>
        <p:xfrm>
          <a:off x="838200" y="2505075"/>
          <a:ext cx="10477500" cy="36718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6747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2" name="Metin kutusu 1">
            <a:extLst>
              <a:ext uri="{FF2B5EF4-FFF2-40B4-BE49-F238E27FC236}">
                <a16:creationId xmlns:a16="http://schemas.microsoft.com/office/drawing/2014/main" id="{FCD2198F-ECD4-B73D-DC74-5133F18BA4B8}"/>
              </a:ext>
            </a:extLst>
          </p:cNvPr>
          <p:cNvSpPr txBox="1"/>
          <p:nvPr/>
        </p:nvSpPr>
        <p:spPr>
          <a:xfrm>
            <a:off x="454743" y="964509"/>
            <a:ext cx="11497480" cy="1070871"/>
          </a:xfrm>
          <a:prstGeom prst="rect">
            <a:avLst/>
          </a:prstGeom>
          <a:noFill/>
        </p:spPr>
        <p:txBody>
          <a:bodyPr wrap="square" rtlCol="0">
            <a:spAutoFit/>
          </a:bodyPr>
          <a:lstStyle/>
          <a:p>
            <a:pPr marL="342900" lvl="0" indent="-342900">
              <a:lnSpc>
                <a:spcPct val="107000"/>
              </a:lnSpc>
              <a:spcAft>
                <a:spcPts val="800"/>
              </a:spcAft>
              <a:buFont typeface="Wingdings" panose="05000000000000000000" pitchFamily="2" charset="2"/>
              <a:buChar char=""/>
            </a:pPr>
            <a:r>
              <a:rPr lang="tr-TR" b="1" dirty="0">
                <a:latin typeface="Calibri" panose="020F0502020204030204" pitchFamily="34" charset="0"/>
                <a:ea typeface="Calibri" panose="020F0502020204030204" pitchFamily="34" charset="0"/>
                <a:cs typeface="Arial" panose="020B0604020202020204" pitchFamily="34" charset="0"/>
              </a:rPr>
              <a:t>Karbon Ayak İzi Hesaplaması</a:t>
            </a:r>
          </a:p>
          <a:p>
            <a:pPr lvl="0">
              <a:lnSpc>
                <a:spcPct val="107000"/>
              </a:lnSpc>
              <a:spcAft>
                <a:spcPts val="800"/>
              </a:spcAft>
            </a:pPr>
            <a:r>
              <a:rPr lang="tr-TR" dirty="0">
                <a:latin typeface="Calibri" panose="020F0502020204030204" pitchFamily="34" charset="0"/>
                <a:cs typeface="Arial" panose="020B0604020202020204" pitchFamily="34" charset="0"/>
              </a:rPr>
              <a:t>Misafir sayısının, toplam elektrik enerjisi, toplam doğalgaz enerjisi ve yakıt tüketiminin azalması karbon ayak izinde azalmaya etken olmuştur.</a:t>
            </a:r>
            <a:endParaRPr lang="tr-TR" dirty="0"/>
          </a:p>
        </p:txBody>
      </p:sp>
      <p:pic>
        <p:nvPicPr>
          <p:cNvPr id="7" name="Resim 6">
            <a:extLst>
              <a:ext uri="{FF2B5EF4-FFF2-40B4-BE49-F238E27FC236}">
                <a16:creationId xmlns:a16="http://schemas.microsoft.com/office/drawing/2014/main" id="{4117AD95-1916-4B3B-A279-C33121FD2212}"/>
              </a:ext>
            </a:extLst>
          </p:cNvPr>
          <p:cNvPicPr>
            <a:picLocks noChangeAspect="1"/>
          </p:cNvPicPr>
          <p:nvPr/>
        </p:nvPicPr>
        <p:blipFill>
          <a:blip r:embed="rId2"/>
          <a:stretch>
            <a:fillRect/>
          </a:stretch>
        </p:blipFill>
        <p:spPr>
          <a:xfrm>
            <a:off x="1816673" y="2356338"/>
            <a:ext cx="7015407" cy="4106007"/>
          </a:xfrm>
          <a:prstGeom prst="rect">
            <a:avLst/>
          </a:prstGeom>
        </p:spPr>
      </p:pic>
    </p:spTree>
    <p:extLst>
      <p:ext uri="{BB962C8B-B14F-4D97-AF65-F5344CB8AC3E}">
        <p14:creationId xmlns:p14="http://schemas.microsoft.com/office/powerpoint/2010/main" val="3378450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2" name="Metin kutusu 1">
            <a:extLst>
              <a:ext uri="{FF2B5EF4-FFF2-40B4-BE49-F238E27FC236}">
                <a16:creationId xmlns:a16="http://schemas.microsoft.com/office/drawing/2014/main" id="{FCD2198F-ECD4-B73D-DC74-5133F18BA4B8}"/>
              </a:ext>
            </a:extLst>
          </p:cNvPr>
          <p:cNvSpPr txBox="1"/>
          <p:nvPr/>
        </p:nvSpPr>
        <p:spPr>
          <a:xfrm>
            <a:off x="454743" y="994989"/>
            <a:ext cx="11004754" cy="5202706"/>
          </a:xfrm>
          <a:prstGeom prst="rect">
            <a:avLst/>
          </a:prstGeom>
          <a:noFill/>
        </p:spPr>
        <p:txBody>
          <a:bodyPr wrap="square" rtlCol="0">
            <a:spAutoFit/>
          </a:bodyPr>
          <a:lstStyle/>
          <a:p>
            <a:pPr marL="0" indent="0">
              <a:lnSpc>
                <a:spcPct val="107000"/>
              </a:lnSpc>
              <a:buNone/>
            </a:pPr>
            <a:r>
              <a:rPr lang="tr-TR" sz="2400" b="1" i="1" dirty="0">
                <a:latin typeface="Calibri" panose="020F0502020204030204" pitchFamily="34" charset="0"/>
                <a:cs typeface="Calibri" panose="020F0502020204030204" pitchFamily="34" charset="0"/>
              </a:rPr>
              <a:t>Enerji tüketiminin azaltılması ile ilgili faaliyetler ve planlar;</a:t>
            </a:r>
          </a:p>
          <a:p>
            <a:pPr marL="285750" lvl="0" indent="-285750">
              <a:buFont typeface="Wingdings" panose="05000000000000000000" pitchFamily="2" charset="2"/>
              <a:buChar char="ü"/>
            </a:pPr>
            <a:r>
              <a:rPr lang="tr-TR" sz="1800" dirty="0">
                <a:effectLst/>
                <a:latin typeface="Calibri" panose="020F0502020204030204" pitchFamily="34" charset="0"/>
                <a:ea typeface="Times New Roman" panose="02020603050405020304" pitchFamily="18" charset="0"/>
              </a:rPr>
              <a:t>A ve B blok koridorları, servis asansörleri ve garaj alanları dahil olmak üzere </a:t>
            </a:r>
            <a:r>
              <a:rPr lang="tr-TR" sz="1800" dirty="0" err="1">
                <a:effectLst/>
                <a:latin typeface="Calibri" panose="020F0502020204030204" pitchFamily="34" charset="0"/>
                <a:ea typeface="Times New Roman" panose="02020603050405020304" pitchFamily="18" charset="0"/>
              </a:rPr>
              <a:t>led</a:t>
            </a:r>
            <a:r>
              <a:rPr lang="tr-TR" sz="1800" dirty="0">
                <a:effectLst/>
                <a:latin typeface="Calibri" panose="020F0502020204030204" pitchFamily="34" charset="0"/>
                <a:ea typeface="Times New Roman" panose="02020603050405020304" pitchFamily="18" charset="0"/>
              </a:rPr>
              <a:t> ampullere çevrilmiştir.</a:t>
            </a:r>
            <a:endParaRPr lang="tr-TR" dirty="0">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ü"/>
            </a:pPr>
            <a:r>
              <a:rPr lang="tr-TR" sz="1800" dirty="0">
                <a:effectLst/>
                <a:latin typeface="Calibri" panose="020F0502020204030204" pitchFamily="34" charset="0"/>
                <a:ea typeface="Times New Roman" panose="02020603050405020304" pitchFamily="18" charset="0"/>
              </a:rPr>
              <a:t>Aydınlatmalar sensörlü ve tasarruflu yine </a:t>
            </a:r>
            <a:r>
              <a:rPr lang="tr-TR" sz="1800" dirty="0" err="1">
                <a:effectLst/>
                <a:latin typeface="Calibri" panose="020F0502020204030204" pitchFamily="34" charset="0"/>
                <a:ea typeface="Times New Roman" panose="02020603050405020304" pitchFamily="18" charset="0"/>
              </a:rPr>
              <a:t>led</a:t>
            </a:r>
            <a:r>
              <a:rPr lang="tr-TR" sz="1800" dirty="0">
                <a:effectLst/>
                <a:latin typeface="Calibri" panose="020F0502020204030204" pitchFamily="34" charset="0"/>
                <a:ea typeface="Times New Roman" panose="02020603050405020304" pitchFamily="18" charset="0"/>
              </a:rPr>
              <a:t> aydınlatmalara çevrilmiştir.</a:t>
            </a:r>
            <a:endParaRPr lang="tr-TR" dirty="0">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ü"/>
            </a:pPr>
            <a:r>
              <a:rPr lang="tr-TR" sz="1800" dirty="0">
                <a:effectLst/>
                <a:latin typeface="Calibri" panose="020F0502020204030204" pitchFamily="34" charset="0"/>
                <a:ea typeface="Times New Roman" panose="02020603050405020304" pitchFamily="18" charset="0"/>
              </a:rPr>
              <a:t>Bütün odalara yeni teknoloji enerji server montaj ve bağlantıları yapılarak odalardaki klima, </a:t>
            </a:r>
            <a:r>
              <a:rPr lang="tr-TR" sz="1800" dirty="0" err="1">
                <a:effectLst/>
                <a:latin typeface="Calibri" panose="020F0502020204030204" pitchFamily="34" charset="0"/>
                <a:ea typeface="Times New Roman" panose="02020603050405020304" pitchFamily="18" charset="0"/>
              </a:rPr>
              <a:t>Tv</a:t>
            </a:r>
            <a:r>
              <a:rPr lang="tr-TR" sz="1800" dirty="0">
                <a:effectLst/>
                <a:latin typeface="Calibri" panose="020F0502020204030204" pitchFamily="34" charset="0"/>
                <a:ea typeface="Times New Roman" panose="02020603050405020304" pitchFamily="18" charset="0"/>
              </a:rPr>
              <a:t> ve aydınlatmaların açık bırakılmaması adına tedbir alınmış ve bize enerji tasarrufu olarak geri dönüş sağlamıştır. Enerji server kartı çekildikten sonra odaların bütün aydınlatma, klima ve </a:t>
            </a:r>
            <a:r>
              <a:rPr lang="tr-TR" sz="1800" dirty="0" err="1">
                <a:effectLst/>
                <a:latin typeface="Calibri" panose="020F0502020204030204" pitchFamily="34" charset="0"/>
                <a:ea typeface="Times New Roman" panose="02020603050405020304" pitchFamily="18" charset="0"/>
              </a:rPr>
              <a:t>Tv</a:t>
            </a:r>
            <a:r>
              <a:rPr lang="tr-TR" sz="1800" dirty="0">
                <a:effectLst/>
                <a:latin typeface="Calibri" panose="020F0502020204030204" pitchFamily="34" charset="0"/>
                <a:ea typeface="Times New Roman" panose="02020603050405020304" pitchFamily="18" charset="0"/>
              </a:rPr>
              <a:t> otomatik olarak kapanmaktadır.</a:t>
            </a:r>
            <a:endParaRPr lang="tr-TR" dirty="0">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ü"/>
            </a:pPr>
            <a:r>
              <a:rPr lang="tr-TR" dirty="0">
                <a:latin typeface="Calibri" panose="020F0502020204030204" pitchFamily="34" charset="0"/>
                <a:ea typeface="Times New Roman" panose="02020603050405020304" pitchFamily="18" charset="0"/>
              </a:rPr>
              <a:t>M</a:t>
            </a:r>
            <a:r>
              <a:rPr lang="tr-TR" sz="1800" dirty="0">
                <a:effectLst/>
                <a:latin typeface="Calibri" panose="020F0502020204030204" pitchFamily="34" charset="0"/>
                <a:ea typeface="Times New Roman" panose="02020603050405020304" pitchFamily="18" charset="0"/>
              </a:rPr>
              <a:t>utfak departmanında kullanılan eski tip yatık dipfrizlerin yerine modern enerji tasarruflu soğuk hava depoları yapılmıştır.</a:t>
            </a:r>
            <a:endParaRPr lang="tr-TR" dirty="0">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ü"/>
            </a:pPr>
            <a:r>
              <a:rPr lang="tr-TR" sz="1800" dirty="0">
                <a:effectLst/>
                <a:latin typeface="Calibri" panose="020F0502020204030204" pitchFamily="34" charset="0"/>
                <a:ea typeface="Times New Roman" panose="02020603050405020304" pitchFamily="18" charset="0"/>
              </a:rPr>
              <a:t>A ve B blok odaların ısıtma soğutma ana kolon tesisat hatlarının izolasyonları yapılarak doğalgaz ve elektrik tasarrufu sağlanmıştır.</a:t>
            </a:r>
            <a:endParaRPr lang="tr-TR" dirty="0">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ü"/>
            </a:pPr>
            <a:r>
              <a:rPr lang="tr-TR" sz="1800" dirty="0">
                <a:effectLst/>
                <a:latin typeface="Calibri" panose="020F0502020204030204" pitchFamily="34" charset="0"/>
                <a:ea typeface="Times New Roman" panose="02020603050405020304" pitchFamily="18" charset="0"/>
              </a:rPr>
              <a:t>Dış cephe aydınlatmalarına karanlıkta yanıp gün ışığında sönen fotoseller takılarak enerji tasarrufu sağlanmıştır.</a:t>
            </a:r>
            <a:endParaRPr lang="tr-TR" dirty="0">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ü"/>
            </a:pPr>
            <a:r>
              <a:rPr lang="tr-TR" sz="1800" dirty="0">
                <a:effectLst/>
                <a:latin typeface="Calibri" panose="020F0502020204030204" pitchFamily="34" charset="0"/>
                <a:ea typeface="Times New Roman" panose="02020603050405020304" pitchFamily="18" charset="0"/>
              </a:rPr>
              <a:t>Odalardaki eski ve enerji harcayan televizyonların yerine modern enerji tasarruflu televizyon montaj ve bağlantıları yapılmıştır.</a:t>
            </a:r>
            <a:endParaRPr lang="tr-TR" dirty="0">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ü"/>
            </a:pPr>
            <a:r>
              <a:rPr lang="tr-TR" sz="1800" dirty="0">
                <a:effectLst/>
                <a:latin typeface="Calibri" panose="020F0502020204030204" pitchFamily="34" charset="0"/>
                <a:ea typeface="Times New Roman" panose="02020603050405020304" pitchFamily="18" charset="0"/>
              </a:rPr>
              <a:t>Yüksek miktarda doğalgaz ve elektrik harcayan eski tip buhar jeneratörler iptal edilerek yerine </a:t>
            </a:r>
            <a:r>
              <a:rPr lang="tr-TR" sz="1800" dirty="0" err="1">
                <a:effectLst/>
                <a:latin typeface="Calibri" panose="020F0502020204030204" pitchFamily="34" charset="0"/>
                <a:ea typeface="Times New Roman" panose="02020603050405020304" pitchFamily="18" charset="0"/>
              </a:rPr>
              <a:t>digital</a:t>
            </a:r>
            <a:r>
              <a:rPr lang="tr-TR" sz="1800" dirty="0">
                <a:effectLst/>
                <a:latin typeface="Calibri" panose="020F0502020204030204" pitchFamily="34" charset="0"/>
                <a:ea typeface="Times New Roman" panose="02020603050405020304" pitchFamily="18" charset="0"/>
              </a:rPr>
              <a:t> göstergeli ve enerji tasarruflu buhar jeneratörü alınmıştır.</a:t>
            </a:r>
            <a:endParaRPr lang="tr-TR" dirty="0">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ü"/>
            </a:pPr>
            <a:r>
              <a:rPr lang="tr-TR" sz="1800" dirty="0">
                <a:effectLst/>
                <a:latin typeface="Calibri" panose="020F0502020204030204" pitchFamily="34" charset="0"/>
                <a:ea typeface="Times New Roman" panose="02020603050405020304" pitchFamily="18" charset="0"/>
              </a:rPr>
              <a:t>Çamaşırhane alanında kullanılan eski tip kurutma makinasının yerine modern enerji tasarruflu kurutma makinası alınmıştır.</a:t>
            </a:r>
            <a:endParaRPr lang="tr-TR" sz="1800" dirty="0">
              <a:effectLst/>
              <a:latin typeface="Calibri" panose="020F0502020204030204" pitchFamily="34" charset="0"/>
              <a:ea typeface="Calibri" panose="020F0502020204030204" pitchFamily="34" charset="0"/>
            </a:endParaRPr>
          </a:p>
          <a:p>
            <a:pPr marL="342900" lvl="0" indent="-342900">
              <a:lnSpc>
                <a:spcPct val="107000"/>
              </a:lnSpc>
              <a:buFont typeface="Wingdings" panose="05000000000000000000" pitchFamily="2" charset="2"/>
              <a:buChar char=""/>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40214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2" name="Metin kutusu 1">
            <a:extLst>
              <a:ext uri="{FF2B5EF4-FFF2-40B4-BE49-F238E27FC236}">
                <a16:creationId xmlns:a16="http://schemas.microsoft.com/office/drawing/2014/main" id="{FCD2198F-ECD4-B73D-DC74-5133F18BA4B8}"/>
              </a:ext>
            </a:extLst>
          </p:cNvPr>
          <p:cNvSpPr txBox="1"/>
          <p:nvPr/>
        </p:nvSpPr>
        <p:spPr>
          <a:xfrm>
            <a:off x="454743" y="1159873"/>
            <a:ext cx="10768780" cy="923330"/>
          </a:xfrm>
          <a:prstGeom prst="rect">
            <a:avLst/>
          </a:prstGeom>
          <a:noFill/>
        </p:spPr>
        <p:txBody>
          <a:bodyPr wrap="square" rtlCol="0">
            <a:spAutoFit/>
          </a:bodyPr>
          <a:lstStyle/>
          <a:p>
            <a:pPr marL="285750" indent="-285750">
              <a:buFont typeface="Wingdings" panose="05000000000000000000" pitchFamily="2" charset="2"/>
              <a:buChar char="Ø"/>
            </a:pPr>
            <a:r>
              <a:rPr lang="tr-TR" dirty="0">
                <a:latin typeface="Calibri" panose="020F0502020204030204" pitchFamily="34" charset="0"/>
                <a:ea typeface="Calibri" panose="020F0502020204030204" pitchFamily="34" charset="0"/>
                <a:cs typeface="Arial" panose="020B0604020202020204" pitchFamily="34" charset="0"/>
              </a:rPr>
              <a:t>M</a:t>
            </a:r>
            <a:r>
              <a:rPr lang="tr-TR" dirty="0">
                <a:effectLst/>
                <a:latin typeface="Calibri" panose="020F0502020204030204" pitchFamily="34" charset="0"/>
                <a:ea typeface="Calibri" panose="020F0502020204030204" pitchFamily="34" charset="0"/>
                <a:cs typeface="Arial" panose="020B0604020202020204" pitchFamily="34" charset="0"/>
              </a:rPr>
              <a:t>isafirlerin odalarına erişim sağlamak, enerji tasarrufu modülünü etkinleştirmek için misafir oda kartları kullanılmaktadır. </a:t>
            </a:r>
            <a:r>
              <a:rPr lang="tr-TR" sz="1800" dirty="0">
                <a:effectLst/>
                <a:latin typeface="Calibri" panose="020F0502020204030204" pitchFamily="34" charset="0"/>
                <a:ea typeface="Times New Roman" panose="02020603050405020304" pitchFamily="18" charset="0"/>
              </a:rPr>
              <a:t>Enerji server kartı çekildikten sonra odaların bütün aydınlatma klima </a:t>
            </a:r>
            <a:r>
              <a:rPr lang="tr-TR" sz="1800" dirty="0" err="1">
                <a:effectLst/>
                <a:latin typeface="Calibri" panose="020F0502020204030204" pitchFamily="34" charset="0"/>
                <a:ea typeface="Times New Roman" panose="02020603050405020304" pitchFamily="18" charset="0"/>
              </a:rPr>
              <a:t>tv</a:t>
            </a:r>
            <a:r>
              <a:rPr lang="tr-TR" sz="1800" dirty="0">
                <a:effectLst/>
                <a:latin typeface="Calibri" panose="020F0502020204030204" pitchFamily="34" charset="0"/>
                <a:ea typeface="Times New Roman" panose="02020603050405020304" pitchFamily="18" charset="0"/>
              </a:rPr>
              <a:t> otomatik olarak kapanmaktadır</a:t>
            </a:r>
            <a:endParaRPr lang="tr-TR"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561F6819-57DC-E688-B168-9D67947224C7}"/>
              </a:ext>
            </a:extLst>
          </p:cNvPr>
          <p:cNvSpPr txBox="1"/>
          <p:nvPr/>
        </p:nvSpPr>
        <p:spPr>
          <a:xfrm>
            <a:off x="454743" y="4184549"/>
            <a:ext cx="11579941" cy="923330"/>
          </a:xfrm>
          <a:prstGeom prst="rect">
            <a:avLst/>
          </a:prstGeom>
          <a:noFill/>
        </p:spPr>
        <p:txBody>
          <a:bodyPr wrap="square" rtlCol="0">
            <a:spAutoFit/>
          </a:bodyPr>
          <a:lstStyle/>
          <a:p>
            <a:pPr marL="285750" indent="-285750">
              <a:buFont typeface="Wingdings" panose="05000000000000000000" pitchFamily="2" charset="2"/>
              <a:buChar char="Ø"/>
            </a:pPr>
            <a:endParaRPr lang="tr-TR"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tr-TR" dirty="0">
                <a:latin typeface="Calibri" panose="020F0502020204030204" pitchFamily="34" charset="0"/>
                <a:cs typeface="Calibri" panose="020F0502020204030204" pitchFamily="34" charset="0"/>
              </a:rPr>
              <a:t>Hem hava kirliliğini azaltmaya hem de sera gazı emisyonlarını önlemeye katkı sağlamak için elektrikli araç şarj istasyonu kurulumu için araştırmalar ve başvurular yapılmıştır.</a:t>
            </a:r>
          </a:p>
        </p:txBody>
      </p:sp>
      <p:pic>
        <p:nvPicPr>
          <p:cNvPr id="11" name="Resim 10">
            <a:extLst>
              <a:ext uri="{FF2B5EF4-FFF2-40B4-BE49-F238E27FC236}">
                <a16:creationId xmlns:a16="http://schemas.microsoft.com/office/drawing/2014/main" id="{B54EDC85-263F-4614-95EF-3BCF456D02D0}"/>
              </a:ext>
            </a:extLst>
          </p:cNvPr>
          <p:cNvPicPr>
            <a:picLocks noChangeAspect="1"/>
          </p:cNvPicPr>
          <p:nvPr/>
        </p:nvPicPr>
        <p:blipFill>
          <a:blip r:embed="rId2"/>
          <a:stretch>
            <a:fillRect/>
          </a:stretch>
        </p:blipFill>
        <p:spPr>
          <a:xfrm>
            <a:off x="2697099" y="2076275"/>
            <a:ext cx="3205637" cy="1996217"/>
          </a:xfrm>
          <a:prstGeom prst="rect">
            <a:avLst/>
          </a:prstGeom>
        </p:spPr>
      </p:pic>
      <p:pic>
        <p:nvPicPr>
          <p:cNvPr id="5" name="Resim 4">
            <a:extLst>
              <a:ext uri="{FF2B5EF4-FFF2-40B4-BE49-F238E27FC236}">
                <a16:creationId xmlns:a16="http://schemas.microsoft.com/office/drawing/2014/main" id="{323DBCB0-A953-4929-9601-F2892267F41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403" t="18304" r="6244" b="5716"/>
          <a:stretch/>
        </p:blipFill>
        <p:spPr>
          <a:xfrm>
            <a:off x="6289265" y="1844537"/>
            <a:ext cx="1889150" cy="2227955"/>
          </a:xfrm>
          <a:prstGeom prst="rect">
            <a:avLst/>
          </a:prstGeom>
        </p:spPr>
      </p:pic>
    </p:spTree>
    <p:extLst>
      <p:ext uri="{BB962C8B-B14F-4D97-AF65-F5344CB8AC3E}">
        <p14:creationId xmlns:p14="http://schemas.microsoft.com/office/powerpoint/2010/main" val="596699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351504"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5" name="Metin kutusu 4">
            <a:extLst>
              <a:ext uri="{FF2B5EF4-FFF2-40B4-BE49-F238E27FC236}">
                <a16:creationId xmlns:a16="http://schemas.microsoft.com/office/drawing/2014/main" id="{3C6025BF-7709-ACFF-48BD-0DF89A5A79E1}"/>
              </a:ext>
            </a:extLst>
          </p:cNvPr>
          <p:cNvSpPr txBox="1"/>
          <p:nvPr/>
        </p:nvSpPr>
        <p:spPr>
          <a:xfrm>
            <a:off x="351504" y="1118397"/>
            <a:ext cx="11282514" cy="923330"/>
          </a:xfrm>
          <a:prstGeom prst="rect">
            <a:avLst/>
          </a:prstGeom>
          <a:noFill/>
        </p:spPr>
        <p:txBody>
          <a:bodyPr wrap="square" rtlCol="0">
            <a:spAutoFit/>
          </a:bodyPr>
          <a:lstStyle/>
          <a:p>
            <a:pPr marL="285750" indent="-285750">
              <a:buFont typeface="Wingdings" panose="05000000000000000000" pitchFamily="2" charset="2"/>
              <a:buChar char="Ø"/>
            </a:pPr>
            <a:r>
              <a:rPr lang="tr-TR" b="1" i="1" dirty="0">
                <a:latin typeface="Calibri" panose="020F0502020204030204" pitchFamily="34" charset="0"/>
                <a:cs typeface="Calibri" panose="020F0502020204030204" pitchFamily="34" charset="0"/>
              </a:rPr>
              <a:t>Yerel Satın Alma;</a:t>
            </a:r>
          </a:p>
          <a:p>
            <a:endParaRPr lang="tr-TR" b="1" i="1"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2023 yılında Yerel firma seçimi </a:t>
            </a:r>
            <a:r>
              <a:rPr lang="tr-TR" b="1" dirty="0">
                <a:latin typeface="Calibri" panose="020F0502020204030204" pitchFamily="34" charset="0"/>
                <a:cs typeface="Calibri" panose="020F0502020204030204" pitchFamily="34" charset="0"/>
              </a:rPr>
              <a:t>%19,04 </a:t>
            </a:r>
            <a:r>
              <a:rPr lang="tr-TR" dirty="0">
                <a:latin typeface="Calibri" panose="020F0502020204030204" pitchFamily="34" charset="0"/>
                <a:cs typeface="Calibri" panose="020F0502020204030204" pitchFamily="34" charset="0"/>
              </a:rPr>
              <a:t>oranında arttırılmış olup, Bölgesel firma seçimi ise </a:t>
            </a:r>
            <a:r>
              <a:rPr lang="tr-TR" b="1" dirty="0">
                <a:latin typeface="Calibri" panose="020F0502020204030204" pitchFamily="34" charset="0"/>
                <a:cs typeface="Calibri" panose="020F0502020204030204" pitchFamily="34" charset="0"/>
              </a:rPr>
              <a:t>%25 </a:t>
            </a:r>
            <a:r>
              <a:rPr lang="tr-TR" dirty="0">
                <a:latin typeface="Calibri" panose="020F0502020204030204" pitchFamily="34" charset="0"/>
                <a:cs typeface="Calibri" panose="020F0502020204030204" pitchFamily="34" charset="0"/>
              </a:rPr>
              <a:t>oranında azaltılmıştır.</a:t>
            </a:r>
          </a:p>
        </p:txBody>
      </p:sp>
      <p:graphicFrame>
        <p:nvGraphicFramePr>
          <p:cNvPr id="7" name="Grafik 6"/>
          <p:cNvGraphicFramePr>
            <a:graphicFrameLocks/>
          </p:cNvGraphicFramePr>
          <p:nvPr>
            <p:extLst>
              <p:ext uri="{D42A27DB-BD31-4B8C-83A1-F6EECF244321}">
                <p14:modId xmlns:p14="http://schemas.microsoft.com/office/powerpoint/2010/main" val="2434575092"/>
              </p:ext>
            </p:extLst>
          </p:nvPr>
        </p:nvGraphicFramePr>
        <p:xfrm>
          <a:off x="485192" y="2309846"/>
          <a:ext cx="5533053" cy="38483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ik 7"/>
          <p:cNvGraphicFramePr>
            <a:graphicFrameLocks/>
          </p:cNvGraphicFramePr>
          <p:nvPr>
            <p:extLst>
              <p:ext uri="{D42A27DB-BD31-4B8C-83A1-F6EECF244321}">
                <p14:modId xmlns:p14="http://schemas.microsoft.com/office/powerpoint/2010/main" val="3486500358"/>
              </p:ext>
            </p:extLst>
          </p:nvPr>
        </p:nvGraphicFramePr>
        <p:xfrm>
          <a:off x="6096001" y="2381250"/>
          <a:ext cx="5408644" cy="37769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4731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351504"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5" name="Metin kutusu 4">
            <a:extLst>
              <a:ext uri="{FF2B5EF4-FFF2-40B4-BE49-F238E27FC236}">
                <a16:creationId xmlns:a16="http://schemas.microsoft.com/office/drawing/2014/main" id="{3C6025BF-7709-ACFF-48BD-0DF89A5A79E1}"/>
              </a:ext>
            </a:extLst>
          </p:cNvPr>
          <p:cNvSpPr txBox="1"/>
          <p:nvPr/>
        </p:nvSpPr>
        <p:spPr>
          <a:xfrm>
            <a:off x="351504" y="1104915"/>
            <a:ext cx="4205506" cy="646331"/>
          </a:xfrm>
          <a:prstGeom prst="rect">
            <a:avLst/>
          </a:prstGeom>
          <a:noFill/>
        </p:spPr>
        <p:txBody>
          <a:bodyPr wrap="square" rtlCol="0">
            <a:spAutoFit/>
          </a:bodyPr>
          <a:lstStyle/>
          <a:p>
            <a:pPr marL="285750" indent="-285750">
              <a:buFont typeface="Wingdings" panose="05000000000000000000" pitchFamily="2" charset="2"/>
              <a:buChar char="Ø"/>
            </a:pPr>
            <a:r>
              <a:rPr lang="tr-TR" b="1" i="1" dirty="0">
                <a:latin typeface="Calibri" panose="020F0502020204030204" pitchFamily="34" charset="0"/>
                <a:cs typeface="Calibri" panose="020F0502020204030204" pitchFamily="34" charset="0"/>
              </a:rPr>
              <a:t>Yerel Satın Alma;</a:t>
            </a:r>
          </a:p>
          <a:p>
            <a:pPr marL="285750" indent="-285750">
              <a:buFont typeface="Wingdings" panose="05000000000000000000" pitchFamily="2" charset="2"/>
              <a:buChar char="Ø"/>
            </a:pPr>
            <a:endParaRPr lang="tr-TR" b="1" i="1" dirty="0">
              <a:latin typeface="Calibri" panose="020F0502020204030204" pitchFamily="34" charset="0"/>
              <a:cs typeface="Calibri" panose="020F0502020204030204" pitchFamily="34" charset="0"/>
            </a:endParaRPr>
          </a:p>
        </p:txBody>
      </p:sp>
      <p:graphicFrame>
        <p:nvGraphicFramePr>
          <p:cNvPr id="8" name="Grafik 7"/>
          <p:cNvGraphicFramePr>
            <a:graphicFrameLocks/>
          </p:cNvGraphicFramePr>
          <p:nvPr>
            <p:extLst>
              <p:ext uri="{D42A27DB-BD31-4B8C-83A1-F6EECF244321}">
                <p14:modId xmlns:p14="http://schemas.microsoft.com/office/powerpoint/2010/main" val="2534786791"/>
              </p:ext>
            </p:extLst>
          </p:nvPr>
        </p:nvGraphicFramePr>
        <p:xfrm>
          <a:off x="3032449" y="886408"/>
          <a:ext cx="8752114" cy="56263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68540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351504"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5" name="Metin kutusu 4">
            <a:extLst>
              <a:ext uri="{FF2B5EF4-FFF2-40B4-BE49-F238E27FC236}">
                <a16:creationId xmlns:a16="http://schemas.microsoft.com/office/drawing/2014/main" id="{3C6025BF-7709-ACFF-48BD-0DF89A5A79E1}"/>
              </a:ext>
            </a:extLst>
          </p:cNvPr>
          <p:cNvSpPr txBox="1"/>
          <p:nvPr/>
        </p:nvSpPr>
        <p:spPr>
          <a:xfrm>
            <a:off x="351504" y="1104915"/>
            <a:ext cx="4704736" cy="1200329"/>
          </a:xfrm>
          <a:prstGeom prst="rect">
            <a:avLst/>
          </a:prstGeom>
          <a:noFill/>
        </p:spPr>
        <p:txBody>
          <a:bodyPr wrap="square" rtlCol="0">
            <a:spAutoFit/>
          </a:bodyPr>
          <a:lstStyle/>
          <a:p>
            <a:pPr marL="285750" indent="-285750">
              <a:buFont typeface="Wingdings" panose="05000000000000000000" pitchFamily="2" charset="2"/>
              <a:buChar char="Ø"/>
            </a:pPr>
            <a:r>
              <a:rPr lang="tr-TR" b="1" i="1" dirty="0">
                <a:latin typeface="Calibri" panose="020F0502020204030204" pitchFamily="34" charset="0"/>
                <a:cs typeface="Calibri" panose="020F0502020204030204" pitchFamily="34" charset="0"/>
              </a:rPr>
              <a:t>Yerel Satın Alma;</a:t>
            </a:r>
          </a:p>
          <a:p>
            <a:r>
              <a:rPr lang="tr-TR" dirty="0">
                <a:latin typeface="Calibri" panose="020F0502020204030204" pitchFamily="34" charset="0"/>
                <a:cs typeface="Calibri" panose="020F0502020204030204" pitchFamily="34" charset="0"/>
              </a:rPr>
              <a:t>Çalışmış olduğumuz gıda firmalarının </a:t>
            </a:r>
            <a:r>
              <a:rPr lang="tr-TR" b="1" dirty="0">
                <a:latin typeface="Calibri" panose="020F0502020204030204" pitchFamily="34" charset="0"/>
                <a:cs typeface="Calibri" panose="020F0502020204030204" pitchFamily="34" charset="0"/>
              </a:rPr>
              <a:t>%78’i </a:t>
            </a:r>
            <a:r>
              <a:rPr lang="tr-TR" dirty="0">
                <a:latin typeface="Calibri" panose="020F0502020204030204" pitchFamily="34" charset="0"/>
                <a:cs typeface="Calibri" panose="020F0502020204030204" pitchFamily="34" charset="0"/>
              </a:rPr>
              <a:t>yerel firmalardan tercih edilmektedir.</a:t>
            </a:r>
          </a:p>
          <a:p>
            <a:pPr marL="285750" indent="-285750">
              <a:buFont typeface="Wingdings" panose="05000000000000000000" pitchFamily="2" charset="2"/>
              <a:buChar char="Ø"/>
            </a:pPr>
            <a:endParaRPr lang="tr-TR" b="1" i="1" dirty="0">
              <a:latin typeface="Calibri" panose="020F0502020204030204" pitchFamily="34" charset="0"/>
              <a:cs typeface="Calibri" panose="020F0502020204030204" pitchFamily="34" charset="0"/>
            </a:endParaRPr>
          </a:p>
        </p:txBody>
      </p:sp>
      <p:graphicFrame>
        <p:nvGraphicFramePr>
          <p:cNvPr id="2" name="Grafik 1">
            <a:extLst>
              <a:ext uri="{FF2B5EF4-FFF2-40B4-BE49-F238E27FC236}">
                <a16:creationId xmlns:a16="http://schemas.microsoft.com/office/drawing/2014/main" id="{1686C943-DC85-D802-24DB-9C5A6234B4C3}"/>
              </a:ext>
            </a:extLst>
          </p:cNvPr>
          <p:cNvGraphicFramePr>
            <a:graphicFrameLocks/>
          </p:cNvGraphicFramePr>
          <p:nvPr>
            <p:extLst>
              <p:ext uri="{D42A27DB-BD31-4B8C-83A1-F6EECF244321}">
                <p14:modId xmlns:p14="http://schemas.microsoft.com/office/powerpoint/2010/main" val="922266287"/>
              </p:ext>
            </p:extLst>
          </p:nvPr>
        </p:nvGraphicFramePr>
        <p:xfrm>
          <a:off x="5296082" y="1104915"/>
          <a:ext cx="6398302" cy="5580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ik 6"/>
          <p:cNvGraphicFramePr>
            <a:graphicFrameLocks/>
          </p:cNvGraphicFramePr>
          <p:nvPr>
            <p:extLst>
              <p:ext uri="{D42A27DB-BD31-4B8C-83A1-F6EECF244321}">
                <p14:modId xmlns:p14="http://schemas.microsoft.com/office/powerpoint/2010/main" val="2535271684"/>
              </p:ext>
            </p:extLst>
          </p:nvPr>
        </p:nvGraphicFramePr>
        <p:xfrm>
          <a:off x="5056240" y="662473"/>
          <a:ext cx="6728323" cy="57289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8309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351504"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5" name="Metin kutusu 4">
            <a:extLst>
              <a:ext uri="{FF2B5EF4-FFF2-40B4-BE49-F238E27FC236}">
                <a16:creationId xmlns:a16="http://schemas.microsoft.com/office/drawing/2014/main" id="{3C6025BF-7709-ACFF-48BD-0DF89A5A79E1}"/>
              </a:ext>
            </a:extLst>
          </p:cNvPr>
          <p:cNvSpPr txBox="1"/>
          <p:nvPr/>
        </p:nvSpPr>
        <p:spPr>
          <a:xfrm>
            <a:off x="351504" y="1071045"/>
            <a:ext cx="11282514" cy="646331"/>
          </a:xfrm>
          <a:prstGeom prst="rect">
            <a:avLst/>
          </a:prstGeom>
          <a:noFill/>
        </p:spPr>
        <p:txBody>
          <a:bodyPr wrap="square" rtlCol="0">
            <a:spAutoFit/>
          </a:bodyPr>
          <a:lstStyle/>
          <a:p>
            <a:pPr marL="285750" indent="-285750">
              <a:buFont typeface="Wingdings" panose="05000000000000000000" pitchFamily="2" charset="2"/>
              <a:buChar char="Ø"/>
            </a:pPr>
            <a:r>
              <a:rPr lang="tr-TR" dirty="0">
                <a:latin typeface="Calibri" panose="020F0502020204030204" pitchFamily="34" charset="0"/>
                <a:cs typeface="Calibri" panose="020F0502020204030204" pitchFamily="34" charset="0"/>
              </a:rPr>
              <a:t>2023 yılında sarf malzeme tüketim miktarlarına kategori bakıldığında yüzdelik olarak artış ve azalışlar görülmektedir. Toplama baktığımız zaman </a:t>
            </a:r>
            <a:r>
              <a:rPr lang="tr-TR" b="1" dirty="0">
                <a:latin typeface="Calibri" panose="020F0502020204030204" pitchFamily="34" charset="0"/>
                <a:cs typeface="Calibri" panose="020F0502020204030204" pitchFamily="34" charset="0"/>
              </a:rPr>
              <a:t>%1,21 </a:t>
            </a:r>
            <a:r>
              <a:rPr lang="tr-TR" dirty="0">
                <a:latin typeface="Calibri" panose="020F0502020204030204" pitchFamily="34" charset="0"/>
                <a:cs typeface="Calibri" panose="020F0502020204030204" pitchFamily="34" charset="0"/>
              </a:rPr>
              <a:t>azalış olduğu görülmektedir. </a:t>
            </a:r>
          </a:p>
        </p:txBody>
      </p:sp>
      <p:graphicFrame>
        <p:nvGraphicFramePr>
          <p:cNvPr id="7" name="Grafik 6"/>
          <p:cNvGraphicFramePr>
            <a:graphicFrameLocks/>
          </p:cNvGraphicFramePr>
          <p:nvPr>
            <p:extLst>
              <p:ext uri="{D42A27DB-BD31-4B8C-83A1-F6EECF244321}">
                <p14:modId xmlns:p14="http://schemas.microsoft.com/office/powerpoint/2010/main" val="2573379147"/>
              </p:ext>
            </p:extLst>
          </p:nvPr>
        </p:nvGraphicFramePr>
        <p:xfrm>
          <a:off x="438540" y="1717376"/>
          <a:ext cx="11195478" cy="47487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5007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351504"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
        <p:nvSpPr>
          <p:cNvPr id="5" name="Metin kutusu 4">
            <a:extLst>
              <a:ext uri="{FF2B5EF4-FFF2-40B4-BE49-F238E27FC236}">
                <a16:creationId xmlns:a16="http://schemas.microsoft.com/office/drawing/2014/main" id="{3C6025BF-7709-ACFF-48BD-0DF89A5A79E1}"/>
              </a:ext>
            </a:extLst>
          </p:cNvPr>
          <p:cNvSpPr txBox="1"/>
          <p:nvPr/>
        </p:nvSpPr>
        <p:spPr>
          <a:xfrm>
            <a:off x="486697" y="1118398"/>
            <a:ext cx="11208775" cy="5374676"/>
          </a:xfrm>
          <a:prstGeom prst="rect">
            <a:avLst/>
          </a:prstGeom>
          <a:noFill/>
        </p:spPr>
        <p:txBody>
          <a:bodyPr wrap="square" rtlCol="0">
            <a:spAutoFit/>
          </a:bodyPr>
          <a:lstStyle/>
          <a:p>
            <a:pPr marL="285750" indent="-285750">
              <a:buFont typeface="Wingdings" panose="05000000000000000000" pitchFamily="2" charset="2"/>
              <a:buChar char="Ø"/>
            </a:pPr>
            <a:r>
              <a:rPr lang="tr-TR" b="1" i="1" dirty="0">
                <a:latin typeface="Calibri" panose="020F0502020204030204" pitchFamily="34" charset="0"/>
                <a:cs typeface="Calibri" panose="020F0502020204030204" pitchFamily="34" charset="0"/>
              </a:rPr>
              <a:t>Çevresel Satın Alma;</a:t>
            </a:r>
          </a:p>
          <a:p>
            <a:pPr marL="285750" indent="-285750">
              <a:buFont typeface="Arial" panose="020B0604020202020204" pitchFamily="34" charset="0"/>
              <a:buChar char="•"/>
            </a:pPr>
            <a:endParaRPr lang="tr-TR"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dirty="0">
                <a:latin typeface="Calibri" panose="020F0502020204030204" pitchFamily="34" charset="0"/>
                <a:cs typeface="Calibri" panose="020F0502020204030204" pitchFamily="34" charset="0"/>
              </a:rPr>
              <a:t>2024 yılında çalıştığımız firmalardan 4 tanesi çevreye duyarlı firmadır. 2024 yılında 2 katına çıkarılması hedeflenmektedir. </a:t>
            </a:r>
          </a:p>
          <a:p>
            <a:r>
              <a:rPr lang="tr-TR" dirty="0">
                <a:latin typeface="Calibri" panose="020F0502020204030204" pitchFamily="34" charset="0"/>
                <a:cs typeface="Calibri" panose="020F0502020204030204" pitchFamily="34" charset="0"/>
              </a:rPr>
              <a:t>Misafir odalarında kullanılan buklet ürünlerinin malzeme içerikleri sürdürülebilir olduğu için tercih edilmektedir. Firmanın taahhüdüne göre ürün özellikleri;</a:t>
            </a:r>
          </a:p>
          <a:p>
            <a:r>
              <a:rPr lang="tr-TR" b="1" dirty="0">
                <a:latin typeface="Calibri" panose="020F0502020204030204" pitchFamily="34" charset="0"/>
                <a:cs typeface="Calibri" panose="020F0502020204030204" pitchFamily="34" charset="0"/>
              </a:rPr>
              <a:t>Plastik ürünleri </a:t>
            </a:r>
            <a:r>
              <a:rPr lang="tr-TR" dirty="0">
                <a:latin typeface="Calibri" panose="020F0502020204030204" pitchFamily="34" charset="0"/>
                <a:cs typeface="Calibri" panose="020F0502020204030204" pitchFamily="34" charset="0"/>
              </a:rPr>
              <a:t>%0 PVC </a:t>
            </a:r>
          </a:p>
          <a:p>
            <a:r>
              <a:rPr lang="tr-TR" dirty="0">
                <a:latin typeface="Calibri" panose="020F0502020204030204" pitchFamily="34" charset="0"/>
                <a:cs typeface="Calibri" panose="020F0502020204030204" pitchFamily="34" charset="0"/>
              </a:rPr>
              <a:t>%17 biyolojik bazlı veya geri dönüştürülmüş plastik</a:t>
            </a:r>
          </a:p>
          <a:p>
            <a:r>
              <a:rPr lang="tr-TR" dirty="0" err="1">
                <a:latin typeface="Calibri" panose="020F0502020204030204" pitchFamily="34" charset="0"/>
                <a:cs typeface="Calibri" panose="020F0502020204030204" pitchFamily="34" charset="0"/>
              </a:rPr>
              <a:t>Biyobozunur</a:t>
            </a:r>
            <a:r>
              <a:rPr lang="tr-TR" dirty="0">
                <a:latin typeface="Calibri" panose="020F0502020204030204" pitchFamily="34" charset="0"/>
                <a:cs typeface="Calibri" panose="020F0502020204030204" pitchFamily="34" charset="0"/>
              </a:rPr>
              <a:t> polimerin üstel kullanımı</a:t>
            </a:r>
          </a:p>
          <a:p>
            <a:r>
              <a:rPr lang="tr-TR" b="1" dirty="0">
                <a:latin typeface="Calibri" panose="020F0502020204030204" pitchFamily="34" charset="0"/>
                <a:cs typeface="Calibri" panose="020F0502020204030204" pitchFamily="34" charset="0"/>
              </a:rPr>
              <a:t>Kağıt</a:t>
            </a:r>
            <a:r>
              <a:rPr lang="tr-TR" dirty="0">
                <a:latin typeface="Calibri" panose="020F0502020204030204" pitchFamily="34" charset="0"/>
                <a:cs typeface="Calibri" panose="020F0502020204030204" pitchFamily="34" charset="0"/>
              </a:rPr>
              <a:t> %100 sertifikalı veya geri dönüştürülmüş</a:t>
            </a:r>
          </a:p>
          <a:p>
            <a:r>
              <a:rPr lang="tr-TR" b="1" dirty="0" err="1">
                <a:latin typeface="Calibri" panose="020F0502020204030204" pitchFamily="34" charset="0"/>
                <a:cs typeface="Calibri" panose="020F0502020204030204" pitchFamily="34" charset="0"/>
              </a:rPr>
              <a:t>Ambalajma</a:t>
            </a:r>
            <a:r>
              <a:rPr lang="tr-TR" b="1" dirty="0">
                <a:latin typeface="Calibri" panose="020F0502020204030204" pitchFamily="34" charset="0"/>
                <a:cs typeface="Calibri" panose="020F0502020204030204" pitchFamily="34" charset="0"/>
              </a:rPr>
              <a:t> </a:t>
            </a:r>
            <a:r>
              <a:rPr lang="tr-TR" dirty="0">
                <a:latin typeface="Calibri" panose="020F0502020204030204" pitchFamily="34" charset="0"/>
                <a:cs typeface="Calibri" panose="020F0502020204030204" pitchFamily="34" charset="0"/>
              </a:rPr>
              <a:t>%100 orman yönetim konseyi sertifikalı kağıt </a:t>
            </a:r>
          </a:p>
          <a:p>
            <a:r>
              <a:rPr lang="tr-TR" dirty="0">
                <a:latin typeface="Calibri" panose="020F0502020204030204" pitchFamily="34" charset="0"/>
                <a:cs typeface="Calibri" panose="020F0502020204030204" pitchFamily="34" charset="0"/>
              </a:rPr>
              <a:t>%100 küresel organik tekstil standardı sertifikalı </a:t>
            </a:r>
            <a:r>
              <a:rPr lang="tr-TR" dirty="0" err="1">
                <a:latin typeface="Calibri" panose="020F0502020204030204" pitchFamily="34" charset="0"/>
                <a:cs typeface="Calibri" panose="020F0502020204030204" pitchFamily="34" charset="0"/>
              </a:rPr>
              <a:t>flamel</a:t>
            </a:r>
            <a:endParaRPr lang="tr-TR" dirty="0">
              <a:latin typeface="Calibri" panose="020F0502020204030204" pitchFamily="34" charset="0"/>
              <a:cs typeface="Calibri" panose="020F0502020204030204" pitchFamily="34" charset="0"/>
            </a:endParaRPr>
          </a:p>
          <a:p>
            <a:r>
              <a:rPr lang="tr-TR" dirty="0" err="1">
                <a:latin typeface="Calibri" panose="020F0502020204030204" pitchFamily="34" charset="0"/>
                <a:cs typeface="Calibri" panose="020F0502020204030204" pitchFamily="34" charset="0"/>
              </a:rPr>
              <a:t>Biyobazlı</a:t>
            </a:r>
            <a:r>
              <a:rPr lang="tr-TR" dirty="0">
                <a:latin typeface="Calibri" panose="020F0502020204030204" pitchFamily="34" charset="0"/>
                <a:cs typeface="Calibri" panose="020F0502020204030204" pitchFamily="34" charset="0"/>
              </a:rPr>
              <a:t> ve </a:t>
            </a:r>
            <a:r>
              <a:rPr lang="tr-TR" dirty="0" err="1">
                <a:latin typeface="Calibri" panose="020F0502020204030204" pitchFamily="34" charset="0"/>
                <a:cs typeface="Calibri" panose="020F0502020204030204" pitchFamily="34" charset="0"/>
              </a:rPr>
              <a:t>kompostlanabilir</a:t>
            </a:r>
            <a:r>
              <a:rPr lang="tr-TR" dirty="0">
                <a:latin typeface="Calibri" panose="020F0502020204030204" pitchFamily="34" charset="0"/>
                <a:cs typeface="Calibri" panose="020F0502020204030204" pitchFamily="34" charset="0"/>
              </a:rPr>
              <a:t> parlak laminasyon</a:t>
            </a:r>
          </a:p>
          <a:p>
            <a:r>
              <a:rPr lang="tr-TR" b="1" dirty="0">
                <a:latin typeface="Calibri" panose="020F0502020204030204" pitchFamily="34" charset="0"/>
                <a:cs typeface="Calibri" panose="020F0502020204030204" pitchFamily="34" charset="0"/>
              </a:rPr>
              <a:t>Pamuk</a:t>
            </a:r>
            <a:r>
              <a:rPr lang="tr-TR" dirty="0">
                <a:latin typeface="Calibri" panose="020F0502020204030204" pitchFamily="34" charset="0"/>
                <a:cs typeface="Calibri" panose="020F0502020204030204" pitchFamily="34" charset="0"/>
              </a:rPr>
              <a:t> %82 içermektedir.</a:t>
            </a:r>
          </a:p>
          <a:p>
            <a:endParaRPr lang="tr-TR"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dirty="0">
                <a:latin typeface="Calibri" panose="020F0502020204030204" pitchFamily="34" charset="0"/>
                <a:cs typeface="Calibri" panose="020F0502020204030204" pitchFamily="34" charset="0"/>
              </a:rPr>
              <a:t>Tuvalet kağıdı, peçete grubu ürünleri </a:t>
            </a:r>
            <a:r>
              <a:rPr lang="tr-TR" dirty="0" err="1">
                <a:latin typeface="Calibri" panose="020F0502020204030204" pitchFamily="34" charset="0"/>
                <a:cs typeface="Calibri" panose="020F0502020204030204" pitchFamily="34" charset="0"/>
              </a:rPr>
              <a:t>Focus</a:t>
            </a:r>
            <a:r>
              <a:rPr lang="tr-TR" dirty="0">
                <a:latin typeface="Calibri" panose="020F0502020204030204" pitchFamily="34" charset="0"/>
                <a:cs typeface="Calibri" panose="020F0502020204030204" pitchFamily="34" charset="0"/>
              </a:rPr>
              <a:t> markası tercih edilmektedir. Bu markanın ürünlerinde optik beyazlatıcı kullanılmadığı için ekolojik dengeye zarar vermemektedir.</a:t>
            </a:r>
            <a:endParaRPr lang="tr-TR" b="1" i="1" dirty="0">
              <a:latin typeface="Calibri" panose="020F0502020204030204" pitchFamily="34" charset="0"/>
              <a:cs typeface="Calibri" panose="020F0502020204030204" pitchFamily="34" charset="0"/>
            </a:endParaRPr>
          </a:p>
          <a:p>
            <a:pPr marL="285750" lvl="0" indent="-285750">
              <a:lnSpc>
                <a:spcPct val="107000"/>
              </a:lnSpc>
              <a:buFont typeface="Arial" panose="020B0604020202020204" pitchFamily="34" charset="0"/>
              <a:buChar char="•"/>
            </a:pPr>
            <a:r>
              <a:rPr lang="tr-TR" sz="1800" dirty="0">
                <a:latin typeface="Calibri" panose="020F0502020204030204" pitchFamily="34" charset="0"/>
                <a:ea typeface="Calibri" panose="020F0502020204030204" pitchFamily="34" charset="0"/>
                <a:cs typeface="Arial" panose="020B0604020202020204" pitchFamily="34" charset="0"/>
              </a:rPr>
              <a:t>Barlarda kullanılan plastik pipet yerine kağıt pipet kullanımına geçilmiştir. </a:t>
            </a:r>
            <a:endParaRPr lang="tr-TR" b="1" i="1" dirty="0">
              <a:latin typeface="Calibri" panose="020F0502020204030204" pitchFamily="34" charset="0"/>
              <a:cs typeface="Calibri" panose="020F0502020204030204" pitchFamily="34" charset="0"/>
            </a:endParaRPr>
          </a:p>
          <a:p>
            <a:endParaRPr lang="tr-TR"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3262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E0AF412A-CA03-1A47-2545-EDB977E45F63}"/>
              </a:ext>
            </a:extLst>
          </p:cNvPr>
          <p:cNvSpPr txBox="1"/>
          <p:nvPr/>
        </p:nvSpPr>
        <p:spPr>
          <a:xfrm>
            <a:off x="427703" y="383458"/>
            <a:ext cx="11336594" cy="1200329"/>
          </a:xfrm>
          <a:prstGeom prst="rect">
            <a:avLst/>
          </a:prstGeom>
          <a:noFill/>
        </p:spPr>
        <p:txBody>
          <a:bodyPr wrap="square" rtlCol="0">
            <a:spAutoFit/>
          </a:bodyPr>
          <a:lstStyle/>
          <a:p>
            <a:pPr marL="285750" indent="-285750">
              <a:buFont typeface="Wingdings" panose="05000000000000000000" pitchFamily="2" charset="2"/>
              <a:buChar char="Ø"/>
            </a:pPr>
            <a:r>
              <a:rPr lang="tr-TR" b="1" i="1" dirty="0">
                <a:latin typeface="Calibri" panose="020F0502020204030204" pitchFamily="34" charset="0"/>
                <a:cs typeface="Calibri" panose="020F0502020204030204" pitchFamily="34" charset="0"/>
              </a:rPr>
              <a:t>Misafir Memnuniyet ve Şikayet Takibi;</a:t>
            </a:r>
          </a:p>
          <a:p>
            <a:endParaRPr lang="tr-TR"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Misafir memnuniyet ve şikayetleri </a:t>
            </a:r>
            <a:r>
              <a:rPr lang="tr-TR" dirty="0" err="1">
                <a:latin typeface="Calibri" panose="020F0502020204030204" pitchFamily="34" charset="0"/>
                <a:cs typeface="Calibri" panose="020F0502020204030204" pitchFamily="34" charset="0"/>
              </a:rPr>
              <a:t>Whatsapp</a:t>
            </a:r>
            <a:r>
              <a:rPr lang="tr-TR" dirty="0">
                <a:latin typeface="Calibri" panose="020F0502020204030204" pitchFamily="34" charset="0"/>
                <a:cs typeface="Calibri" panose="020F0502020204030204" pitchFamily="34" charset="0"/>
              </a:rPr>
              <a:t> irtibat hattı, misafir anketleri ve yüz yüze görüşme şeklinde alınmaktadır. 2023 – 2024 yıllarında ki misafir memnuniyet kıyaslaması aşağıdaki gibidir.</a:t>
            </a:r>
          </a:p>
        </p:txBody>
      </p:sp>
      <p:graphicFrame>
        <p:nvGraphicFramePr>
          <p:cNvPr id="6" name="Grafik 5">
            <a:extLst>
              <a:ext uri="{FF2B5EF4-FFF2-40B4-BE49-F238E27FC236}">
                <a16:creationId xmlns:a16="http://schemas.microsoft.com/office/drawing/2014/main" id="{BAB9CE97-1639-4AF7-B36B-29A3A4BF37AC}"/>
              </a:ext>
            </a:extLst>
          </p:cNvPr>
          <p:cNvGraphicFramePr>
            <a:graphicFrameLocks/>
          </p:cNvGraphicFramePr>
          <p:nvPr>
            <p:extLst>
              <p:ext uri="{D42A27DB-BD31-4B8C-83A1-F6EECF244321}">
                <p14:modId xmlns:p14="http://schemas.microsoft.com/office/powerpoint/2010/main" val="2969828861"/>
              </p:ext>
            </p:extLst>
          </p:nvPr>
        </p:nvGraphicFramePr>
        <p:xfrm>
          <a:off x="580292" y="1740877"/>
          <a:ext cx="10832123" cy="50379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3873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4A418FF-A386-953B-EE58-3807F925D5D0}"/>
              </a:ext>
            </a:extLst>
          </p:cNvPr>
          <p:cNvSpPr txBox="1"/>
          <p:nvPr/>
        </p:nvSpPr>
        <p:spPr>
          <a:xfrm>
            <a:off x="383459" y="132734"/>
            <a:ext cx="11297264" cy="9581854"/>
          </a:xfrm>
          <a:prstGeom prst="rect">
            <a:avLst/>
          </a:prstGeom>
          <a:noFill/>
        </p:spPr>
        <p:txBody>
          <a:bodyPr wrap="square">
            <a:spAutoFit/>
          </a:bodyPr>
          <a:lstStyle/>
          <a:p>
            <a:pPr>
              <a:lnSpc>
                <a:spcPct val="107000"/>
              </a:lnSpc>
              <a:spcAft>
                <a:spcPts val="800"/>
              </a:spcAft>
            </a:pPr>
            <a:r>
              <a:rPr lang="tr-TR" sz="16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tr-TR" sz="1600" b="1" dirty="0">
                <a:effectLst/>
                <a:latin typeface="Calibri" panose="020F0502020204030204" pitchFamily="34" charset="0"/>
                <a:ea typeface="Calibri" panose="020F0502020204030204" pitchFamily="34" charset="0"/>
                <a:cs typeface="Arial" panose="020B0604020202020204" pitchFamily="34" charset="0"/>
              </a:rPr>
              <a:t>MİSYONUMUZ</a:t>
            </a:r>
            <a:endParaRPr lang="tr-TR"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tr-TR" sz="1600" dirty="0">
                <a:effectLst/>
                <a:latin typeface="Calibri" panose="020F0502020204030204" pitchFamily="34" charset="0"/>
                <a:ea typeface="Calibri" panose="020F0502020204030204" pitchFamily="34" charset="0"/>
                <a:cs typeface="Arial" panose="020B0604020202020204" pitchFamily="34" charset="0"/>
              </a:rPr>
              <a:t>Çevre bilinci ve toplam kalite inancı içinde insan kaynağımızı, teknolojiyi, bilgiyi en etkin ve verimli şekilde kullanarak, akılcı ve öncü yaklaşımlarımızı sürdürerek, gelir ve istihdam yaratarak; ülkemizin, müşterilerimizin çalışanlarımızın ve ortaklarımızın, menfaatlerini en üst seviyeye yükseltmek.</a:t>
            </a:r>
          </a:p>
          <a:p>
            <a:pPr>
              <a:lnSpc>
                <a:spcPct val="107000"/>
              </a:lnSpc>
              <a:spcAft>
                <a:spcPts val="800"/>
              </a:spcAft>
            </a:pPr>
            <a:r>
              <a:rPr lang="tr-TR" sz="1600" b="1" dirty="0">
                <a:effectLst/>
                <a:latin typeface="Calibri" panose="020F0502020204030204" pitchFamily="34" charset="0"/>
                <a:ea typeface="Calibri" panose="020F0502020204030204" pitchFamily="34" charset="0"/>
                <a:cs typeface="Arial" panose="020B0604020202020204" pitchFamily="34" charset="0"/>
              </a:rPr>
              <a:t>VİZYONUMUZ</a:t>
            </a:r>
            <a:endParaRPr lang="tr-TR"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tr-TR" sz="1600" dirty="0">
                <a:effectLst/>
                <a:latin typeface="Calibri" panose="020F0502020204030204" pitchFamily="34" charset="0"/>
                <a:ea typeface="Calibri" panose="020F0502020204030204" pitchFamily="34" charset="0"/>
                <a:cs typeface="Arial" panose="020B0604020202020204" pitchFamily="34" charset="0"/>
              </a:rPr>
              <a:t>İçinde bulunduğumuz sektörlerde sağlıklı büyüme ve gelişmeyi sürdürmek, bütünlük içinde çeşitlenmek, küreselleşmek, yurt içinde ve dışında güvenilir marka olmak.</a:t>
            </a:r>
          </a:p>
          <a:p>
            <a:pPr>
              <a:lnSpc>
                <a:spcPct val="107000"/>
              </a:lnSpc>
              <a:spcAft>
                <a:spcPts val="800"/>
              </a:spcAft>
            </a:pPr>
            <a:r>
              <a:rPr lang="tr-TR" sz="1600" dirty="0">
                <a:effectLst/>
                <a:latin typeface="Calibri" panose="020F0502020204030204" pitchFamily="34" charset="0"/>
                <a:ea typeface="Calibri" panose="020F0502020204030204" pitchFamily="34" charset="0"/>
                <a:cs typeface="Arial" panose="020B0604020202020204" pitchFamily="34" charset="0"/>
              </a:rPr>
              <a:t>Birlikte gelişimimize katkı sağlayacak her türlü geri bildirim için irtibat bilgilerimiz aşağıda yer almaktadır.</a:t>
            </a:r>
          </a:p>
          <a:p>
            <a:pPr>
              <a:lnSpc>
                <a:spcPct val="107000"/>
              </a:lnSpc>
            </a:pPr>
            <a:endParaRPr lang="tr-TR"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tr-TR" sz="1600" dirty="0">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tr-TR"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tr-TR" sz="1600" dirty="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tr-TR" sz="1600" dirty="0">
                <a:effectLst/>
                <a:latin typeface="Calibri" panose="020F0502020204030204" pitchFamily="34" charset="0"/>
                <a:ea typeface="Calibri" panose="020F0502020204030204" pitchFamily="34" charset="0"/>
                <a:cs typeface="Arial" panose="020B0604020202020204" pitchFamily="34" charset="0"/>
              </a:rPr>
              <a:t>Esra ÖKMEN</a:t>
            </a:r>
          </a:p>
          <a:p>
            <a:pPr>
              <a:lnSpc>
                <a:spcPct val="107000"/>
              </a:lnSpc>
            </a:pPr>
            <a:r>
              <a:rPr lang="tr-TR" sz="1600" dirty="0">
                <a:latin typeface="Calibri" panose="020F0502020204030204" pitchFamily="34" charset="0"/>
                <a:ea typeface="Calibri" panose="020F0502020204030204" pitchFamily="34" charset="0"/>
                <a:cs typeface="Arial" panose="020B0604020202020204" pitchFamily="34" charset="0"/>
              </a:rPr>
              <a:t>İnsan Kaynakları</a:t>
            </a:r>
            <a:r>
              <a:rPr lang="tr-TR" sz="1600" dirty="0">
                <a:effectLst/>
                <a:latin typeface="Calibri" panose="020F0502020204030204" pitchFamily="34" charset="0"/>
                <a:ea typeface="Calibri" panose="020F0502020204030204" pitchFamily="34" charset="0"/>
                <a:cs typeface="Arial" panose="020B0604020202020204" pitchFamily="34" charset="0"/>
              </a:rPr>
              <a:t> Müdürü </a:t>
            </a:r>
          </a:p>
          <a:p>
            <a:pPr>
              <a:lnSpc>
                <a:spcPct val="107000"/>
              </a:lnSpc>
            </a:pPr>
            <a:r>
              <a:rPr lang="tr-TR" sz="1600" dirty="0">
                <a:latin typeface="Calibri" panose="020F0502020204030204" pitchFamily="34" charset="0"/>
                <a:ea typeface="Calibri" panose="020F0502020204030204" pitchFamily="34" charset="0"/>
                <a:cs typeface="Arial" panose="020B0604020202020204" pitchFamily="34" charset="0"/>
              </a:rPr>
              <a:t>Hotel </a:t>
            </a:r>
            <a:r>
              <a:rPr lang="tr-TR" sz="1600" dirty="0" err="1">
                <a:latin typeface="Calibri" panose="020F0502020204030204" pitchFamily="34" charset="0"/>
                <a:ea typeface="Calibri" panose="020F0502020204030204" pitchFamily="34" charset="0"/>
                <a:cs typeface="Arial" panose="020B0604020202020204" pitchFamily="34" charset="0"/>
              </a:rPr>
              <a:t>İçkale</a:t>
            </a:r>
            <a:endParaRPr lang="tr-TR"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tr-TR" sz="1600" dirty="0">
                <a:effectLst/>
                <a:latin typeface="Calibri" panose="020F0502020204030204" pitchFamily="34" charset="0"/>
                <a:ea typeface="Calibri" panose="020F0502020204030204" pitchFamily="34" charset="0"/>
                <a:cs typeface="Arial" panose="020B0604020202020204" pitchFamily="34" charset="0"/>
              </a:rPr>
              <a:t>GMK Bulvarı No:89 Çankaya / Ankara</a:t>
            </a:r>
          </a:p>
          <a:p>
            <a:pPr>
              <a:lnSpc>
                <a:spcPct val="107000"/>
              </a:lnSpc>
            </a:pPr>
            <a:r>
              <a:rPr lang="tr-TR" sz="1600" dirty="0">
                <a:effectLst/>
                <a:latin typeface="Calibri" panose="020F0502020204030204" pitchFamily="34" charset="0"/>
                <a:ea typeface="Calibri" panose="020F0502020204030204" pitchFamily="34" charset="0"/>
                <a:cs typeface="Arial" panose="020B0604020202020204" pitchFamily="34" charset="0"/>
              </a:rPr>
              <a:t>T +90 </a:t>
            </a:r>
            <a:r>
              <a:rPr lang="tr-TR" sz="1600" dirty="0">
                <a:latin typeface="Calibri" panose="020F0502020204030204" pitchFamily="34" charset="0"/>
                <a:ea typeface="Calibri" panose="020F0502020204030204" pitchFamily="34" charset="0"/>
                <a:cs typeface="Arial" panose="020B0604020202020204" pitchFamily="34" charset="0"/>
              </a:rPr>
              <a:t>312 231 77 10</a:t>
            </a:r>
            <a:endParaRPr lang="tr-TR"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tr-TR" sz="1600" dirty="0">
                <a:effectLst/>
                <a:latin typeface="Calibri" panose="020F0502020204030204" pitchFamily="34" charset="0"/>
                <a:ea typeface="Calibri" panose="020F0502020204030204" pitchFamily="34" charset="0"/>
                <a:cs typeface="Arial" panose="020B0604020202020204" pitchFamily="34" charset="0"/>
              </a:rPr>
              <a:t>F +90 </a:t>
            </a:r>
            <a:r>
              <a:rPr lang="tr-TR" sz="1600" dirty="0">
                <a:latin typeface="Calibri" panose="020F0502020204030204" pitchFamily="34" charset="0"/>
                <a:ea typeface="Calibri" panose="020F0502020204030204" pitchFamily="34" charset="0"/>
                <a:cs typeface="Arial" panose="020B0604020202020204" pitchFamily="34" charset="0"/>
              </a:rPr>
              <a:t>312 230 61 33</a:t>
            </a:r>
            <a:endParaRPr lang="tr-TR"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tr-TR" sz="1600" dirty="0">
                <a:effectLst/>
                <a:latin typeface="Calibri" panose="020F0502020204030204" pitchFamily="34" charset="0"/>
                <a:ea typeface="Calibri" panose="020F0502020204030204" pitchFamily="34" charset="0"/>
                <a:cs typeface="Arial" panose="020B0604020202020204" pitchFamily="34" charset="0"/>
              </a:rPr>
              <a:t>M+90 506 744 76 59</a:t>
            </a:r>
          </a:p>
          <a:p>
            <a:pPr>
              <a:lnSpc>
                <a:spcPct val="107000"/>
              </a:lnSpc>
            </a:pPr>
            <a:r>
              <a:rPr lang="tr-TR" sz="1600" dirty="0">
                <a:effectLst/>
                <a:latin typeface="Calibri" panose="020F0502020204030204" pitchFamily="34" charset="0"/>
                <a:ea typeface="Calibri" panose="020F0502020204030204" pitchFamily="34" charset="0"/>
                <a:cs typeface="Arial" panose="020B0604020202020204" pitchFamily="34" charset="0"/>
              </a:rPr>
              <a:t>esraokmen@hotelickale.com</a:t>
            </a:r>
          </a:p>
          <a:p>
            <a:pPr>
              <a:lnSpc>
                <a:spcPct val="107000"/>
              </a:lnSpc>
            </a:pPr>
            <a:r>
              <a:rPr lang="tr-TR" sz="1600" dirty="0">
                <a:effectLst/>
                <a:latin typeface="Calibri" panose="020F0502020204030204" pitchFamily="34" charset="0"/>
                <a:ea typeface="Calibri" panose="020F0502020204030204" pitchFamily="34" charset="0"/>
                <a:cs typeface="Arial" panose="020B0604020202020204" pitchFamily="34" charset="0"/>
              </a:rPr>
              <a:t>www.</a:t>
            </a:r>
            <a:r>
              <a:rPr lang="tr-TR" sz="1600" dirty="0">
                <a:latin typeface="Calibri" panose="020F0502020204030204" pitchFamily="34" charset="0"/>
                <a:ea typeface="Calibri" panose="020F0502020204030204" pitchFamily="34" charset="0"/>
                <a:cs typeface="Arial" panose="020B0604020202020204" pitchFamily="34" charset="0"/>
              </a:rPr>
              <a:t>hotelickale.com.tr</a:t>
            </a:r>
            <a:endParaRPr lang="tr-TR"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tr-TR" sz="16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tr-TR"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tr-TR" sz="16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tr-TR"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tr-TR" sz="16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tr-TR"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tr-TR" sz="16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tr-TR"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1923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454743" y="978568"/>
            <a:ext cx="11288078" cy="5561254"/>
          </a:xfrm>
        </p:spPr>
        <p:txBody>
          <a:bodyPr>
            <a:normAutofit lnSpcReduction="10000"/>
          </a:bodyPr>
          <a:lstStyle/>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Hotel </a:t>
            </a:r>
            <a:r>
              <a:rPr lang="tr-TR" sz="1800" dirty="0" err="1">
                <a:effectLst/>
                <a:latin typeface="Calibri" panose="020F0502020204030204" pitchFamily="34" charset="0"/>
                <a:ea typeface="Calibri" panose="020F0502020204030204" pitchFamily="34" charset="0"/>
                <a:cs typeface="Arial" panose="020B0604020202020204" pitchFamily="34" charset="0"/>
              </a:rPr>
              <a:t>İçkale</a:t>
            </a:r>
            <a:r>
              <a:rPr lang="tr-TR" sz="1800" dirty="0">
                <a:effectLst/>
                <a:latin typeface="Calibri" panose="020F0502020204030204" pitchFamily="34" charset="0"/>
                <a:ea typeface="Calibri" panose="020F0502020204030204" pitchFamily="34" charset="0"/>
                <a:cs typeface="Arial" panose="020B0604020202020204" pitchFamily="34" charset="0"/>
              </a:rPr>
              <a:t> ailesi olarak, misafirlerimizin memnuniyeti kadar çalışanlarımızın memnuniyetinin de sağlanması son derece önem taşımaktadır. Bu doğrultuda çalışanlarımızın yasal hakları başta olmak üzere işletmemiz tarafından sunulan yan haklar, ödüllendirmeler, kariyer yönetimi, çalışan güvenliği, kişisel motivasyon ve performansı gibi hususlara öncelik tanıyarak çalışanımızın iş yerindeki tüm konforunun sağlanması konusunda tüm sorumlulukları almaktayız. </a:t>
            </a: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Tesisimizde işe başlayacak olan çalışanlarımıza başta oryantasyon eğitimi verilmesi olmak üzere çalışma sürecine dair tüm konuda bilgilendirilmesi sağlanır. Alt ve üst kadro fark etmeksizin tüm çalışanlarımızın eşit şekilde eğitim hakkı bulunmaktadır. Otelcilik sektörünün gerektirdiği zorunlu yasal ve mesleki eğitimler başta olmak üzere, kişisel gelişim, yöneticilik kariyeri, farkındalık, engelli insanlara yardımcı olma ve anlayabilme gibi birçok kişisel yetkinliklerini geliştirmeye yönelik eğitimleri çalışanlarımıza vermekteyiz.</a:t>
            </a: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Tüm personel ve yönetici kadromuz için doğum günlerinde tebrik kartı yazılıp, tesisimizde hazırlanan pasta ile kutlama yapılmaktadır.  Aynı zamanda personellerimizin evlenmesi, çocuk sahibi olması veya ayın personeli seçilmeleri durumunda maaşlarına ek olarak belirlenen miktarlarda maddi destek sağlamaktayız.</a:t>
            </a: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İşletmemiz </a:t>
            </a:r>
            <a:r>
              <a:rPr lang="tr-TR" sz="1800" b="1" dirty="0">
                <a:effectLst/>
                <a:latin typeface="Calibri" panose="020F0502020204030204" pitchFamily="34" charset="0"/>
                <a:ea typeface="Calibri" panose="020F0502020204030204" pitchFamily="34" charset="0"/>
                <a:cs typeface="Arial" panose="020B0604020202020204" pitchFamily="34" charset="0"/>
              </a:rPr>
              <a:t>Milli Eğitim Bakanlığına </a:t>
            </a:r>
            <a:r>
              <a:rPr lang="tr-TR" sz="1800" dirty="0">
                <a:effectLst/>
                <a:latin typeface="Calibri" panose="020F0502020204030204" pitchFamily="34" charset="0"/>
                <a:ea typeface="Calibri" panose="020F0502020204030204" pitchFamily="34" charset="0"/>
                <a:cs typeface="Arial" panose="020B0604020202020204" pitchFamily="34" charset="0"/>
              </a:rPr>
              <a:t>bağlı </a:t>
            </a:r>
            <a:r>
              <a:rPr lang="tr-TR" sz="1800" b="1" dirty="0">
                <a:effectLst/>
                <a:latin typeface="Calibri" panose="020F0502020204030204" pitchFamily="34" charset="0"/>
                <a:ea typeface="Calibri" panose="020F0502020204030204" pitchFamily="34" charset="0"/>
                <a:cs typeface="Arial" panose="020B0604020202020204" pitchFamily="34" charset="0"/>
              </a:rPr>
              <a:t>MESEM Programı </a:t>
            </a:r>
            <a:r>
              <a:rPr lang="tr-TR" sz="1800" dirty="0">
                <a:effectLst/>
                <a:latin typeface="Calibri" panose="020F0502020204030204" pitchFamily="34" charset="0"/>
                <a:ea typeface="Calibri" panose="020F0502020204030204" pitchFamily="34" charset="0"/>
                <a:cs typeface="Arial" panose="020B0604020202020204" pitchFamily="34" charset="0"/>
              </a:rPr>
              <a:t>üzerinden mesleki ve teknik ortaokul ve lise sınıflarında olan öğrencilerin zorunlu yapması gereken stajlarını tamamlamaları için istihdam sağlamaktadır. Bunun yanı sıra yine MEB tarafından düzenlenen </a:t>
            </a:r>
            <a:r>
              <a:rPr lang="tr-TR" sz="1800" b="1" dirty="0">
                <a:effectLst/>
                <a:latin typeface="Calibri" panose="020F0502020204030204" pitchFamily="34" charset="0"/>
                <a:ea typeface="Calibri" panose="020F0502020204030204" pitchFamily="34" charset="0"/>
                <a:cs typeface="Arial" panose="020B0604020202020204" pitchFamily="34" charset="0"/>
              </a:rPr>
              <a:t>Ustalık Telafi Programı (UTP) </a:t>
            </a:r>
            <a:r>
              <a:rPr lang="tr-TR" sz="1800" dirty="0">
                <a:effectLst/>
                <a:latin typeface="Calibri" panose="020F0502020204030204" pitchFamily="34" charset="0"/>
                <a:ea typeface="Calibri" panose="020F0502020204030204" pitchFamily="34" charset="0"/>
                <a:cs typeface="Arial" panose="020B0604020202020204" pitchFamily="34" charset="0"/>
              </a:rPr>
              <a:t>kapsamında çalışanların mesleki tecrübelerini arttıran ve program sonucunda yapılan sınavla ustalık belgesi almalarını sağlayan eğitim politikasını benimsemiş bulunmaktayız.</a:t>
            </a:r>
          </a:p>
          <a:p>
            <a:endParaRPr lang="tr-TR" dirty="0"/>
          </a:p>
        </p:txBody>
      </p:sp>
    </p:spTree>
    <p:extLst>
      <p:ext uri="{BB962C8B-B14F-4D97-AF65-F5344CB8AC3E}">
        <p14:creationId xmlns:p14="http://schemas.microsoft.com/office/powerpoint/2010/main" val="2211128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454743" y="978568"/>
            <a:ext cx="11288078" cy="5561254"/>
          </a:xfrm>
        </p:spPr>
        <p:txBody>
          <a:bodyPr>
            <a:normAutofit lnSpcReduction="10000"/>
          </a:bodyPr>
          <a:lstStyle/>
          <a:p>
            <a:pPr>
              <a:lnSpc>
                <a:spcPct val="120000"/>
              </a:lnSpc>
              <a:spcBef>
                <a:spcPts val="0"/>
              </a:spcBef>
            </a:pPr>
            <a:r>
              <a:rPr lang="tr-TR" sz="1600" dirty="0">
                <a:effectLst/>
                <a:latin typeface="Calibri" panose="020F0502020204030204" pitchFamily="34" charset="0"/>
                <a:ea typeface="Calibri" panose="020F0502020204030204" pitchFamily="34" charset="0"/>
                <a:cs typeface="Calibri" panose="020F0502020204030204" pitchFamily="34" charset="0"/>
              </a:rPr>
              <a:t>Hotel </a:t>
            </a:r>
            <a:r>
              <a:rPr lang="tr-TR" sz="1600" dirty="0" err="1">
                <a:effectLst/>
                <a:latin typeface="Calibri" panose="020F0502020204030204" pitchFamily="34" charset="0"/>
                <a:ea typeface="Calibri" panose="020F0502020204030204" pitchFamily="34" charset="0"/>
                <a:cs typeface="Calibri" panose="020F0502020204030204" pitchFamily="34" charset="0"/>
              </a:rPr>
              <a:t>İçkale</a:t>
            </a:r>
            <a:r>
              <a:rPr lang="tr-TR" sz="1600" dirty="0">
                <a:effectLst/>
                <a:latin typeface="Calibri" panose="020F0502020204030204" pitchFamily="34" charset="0"/>
                <a:ea typeface="Calibri" panose="020F0502020204030204" pitchFamily="34" charset="0"/>
                <a:cs typeface="Calibri" panose="020F0502020204030204" pitchFamily="34" charset="0"/>
              </a:rPr>
              <a:t> ailesi olarak, </a:t>
            </a:r>
            <a:r>
              <a:rPr lang="tr-TR" sz="1600" dirty="0">
                <a:latin typeface="Calibri" panose="020F0502020204030204" pitchFamily="34" charset="0"/>
                <a:cs typeface="Calibri" panose="020F0502020204030204" pitchFamily="34" charset="0"/>
              </a:rPr>
              <a:t>Sürdürülebilir Yaşam Planı ve İş İlkeleri Kurallarında belirtilen değerlere göre aile içi şiddete maruz kalan veya kalabilecek duruma gelen çalışanlarımızın bu durumu fark etmelerini ve şiddeti hayatlarından uzaklaştırıp, iş yerindeki konumunun ve kariyerinin bu durumdan en az seviyede etkilenmesi için iş yeri politikamızın yönergelerine uygun olarak aile içi şiddeti ve istismarı önlemeye yardımcı olmada üzerimize düşen tüm görevleri yapmak amaçlanmaktadır.</a:t>
            </a:r>
          </a:p>
          <a:p>
            <a:pPr>
              <a:lnSpc>
                <a:spcPct val="120000"/>
              </a:lnSpc>
              <a:spcBef>
                <a:spcPts val="0"/>
              </a:spcBef>
            </a:pPr>
            <a:r>
              <a:rPr lang="tr-TR" sz="1600" dirty="0">
                <a:latin typeface="Calibri" panose="020F0502020204030204" pitchFamily="34" charset="0"/>
                <a:cs typeface="Calibri" panose="020F0502020204030204" pitchFamily="34" charset="0"/>
              </a:rPr>
              <a:t>Bu kapsamda hazırlamış olduğumuz </a:t>
            </a:r>
            <a:r>
              <a:rPr lang="tr-TR" sz="1600" b="1" dirty="0">
                <a:latin typeface="Calibri" panose="020F0502020204030204" pitchFamily="34" charset="0"/>
                <a:cs typeface="Calibri" panose="020F0502020204030204" pitchFamily="34" charset="0"/>
              </a:rPr>
              <a:t>Aile İçi Şiddet ve İstismara Yönelik İş Yeri Politikası </a:t>
            </a:r>
            <a:r>
              <a:rPr lang="tr-TR" sz="1600" dirty="0">
                <a:latin typeface="Calibri" panose="020F0502020204030204" pitchFamily="34" charset="0"/>
                <a:cs typeface="Calibri" panose="020F0502020204030204" pitchFamily="34" charset="0"/>
              </a:rPr>
              <a:t>tüm çalışanlarımıza departman mitinglerinde duyurulmuş olup, bu durumla karşı karşıya kaldıklarında izleyecekleri yolu ve kimlere başvurmaları gerektiği anlatılmıştır.  </a:t>
            </a:r>
          </a:p>
          <a:p>
            <a:pPr>
              <a:lnSpc>
                <a:spcPct val="120000"/>
              </a:lnSpc>
              <a:spcBef>
                <a:spcPts val="0"/>
              </a:spcBef>
            </a:pPr>
            <a:r>
              <a:rPr lang="tr-TR" sz="1600" dirty="0">
                <a:latin typeface="Calibri" panose="020F0502020204030204" pitchFamily="34" charset="0"/>
                <a:cs typeface="Calibri" panose="020F0502020204030204" pitchFamily="34" charset="0"/>
              </a:rPr>
              <a:t>Politika hazırlama sürecinde Sabancı Üniversitesi Ev İçi Şiddete Karşı Projesi kapsamında yayınlanan rehber doküman kullanılmıştır.</a:t>
            </a:r>
          </a:p>
          <a:p>
            <a:pPr marL="0" indent="0">
              <a:lnSpc>
                <a:spcPct val="120000"/>
              </a:lnSpc>
              <a:spcBef>
                <a:spcPts val="0"/>
              </a:spcBef>
              <a:buNone/>
            </a:pPr>
            <a:endParaRPr lang="tr-TR" sz="1600" dirty="0">
              <a:latin typeface="Calibri" panose="020F0502020204030204" pitchFamily="34" charset="0"/>
              <a:cs typeface="Calibri" panose="020F0502020204030204" pitchFamily="34" charset="0"/>
            </a:endParaRPr>
          </a:p>
          <a:p>
            <a:pPr marL="0" indent="0">
              <a:lnSpc>
                <a:spcPct val="120000"/>
              </a:lnSpc>
              <a:spcBef>
                <a:spcPts val="0"/>
              </a:spcBef>
              <a:buNone/>
            </a:pPr>
            <a:r>
              <a:rPr lang="tr-TR" sz="1600" b="1" i="1" dirty="0">
                <a:latin typeface="Calibri" panose="020F0502020204030204" pitchFamily="34" charset="0"/>
                <a:cs typeface="Calibri" panose="020F0502020204030204" pitchFamily="34" charset="0"/>
              </a:rPr>
              <a:t>Şirket içi başvuru kanalları;</a:t>
            </a:r>
          </a:p>
          <a:p>
            <a:pPr marL="0" indent="0">
              <a:lnSpc>
                <a:spcPct val="120000"/>
              </a:lnSpc>
              <a:spcBef>
                <a:spcPts val="0"/>
              </a:spcBef>
              <a:buNone/>
            </a:pPr>
            <a:r>
              <a:rPr lang="tr-TR" sz="1600" dirty="0">
                <a:latin typeface="Calibri" panose="020F0502020204030204" pitchFamily="34" charset="0"/>
                <a:cs typeface="Calibri" panose="020F0502020204030204" pitchFamily="34" charset="0"/>
              </a:rPr>
              <a:t>Aile İçi Şiddete Karşı Önlem ve Destek Komitesi: </a:t>
            </a:r>
            <a:r>
              <a:rPr lang="tr-TR" sz="1600" dirty="0">
                <a:latin typeface="Calibri" panose="020F0502020204030204" pitchFamily="34" charset="0"/>
                <a:cs typeface="Calibri" panose="020F0502020204030204" pitchFamily="34" charset="0"/>
                <a:hlinkClick r:id="rId2"/>
              </a:rPr>
              <a:t>aileicidestek-etik@hotelickale.com</a:t>
            </a:r>
            <a:endParaRPr lang="tr-TR" sz="1600" dirty="0">
              <a:latin typeface="Calibri" panose="020F0502020204030204" pitchFamily="34" charset="0"/>
              <a:cs typeface="Calibri" panose="020F0502020204030204" pitchFamily="34" charset="0"/>
            </a:endParaRPr>
          </a:p>
          <a:p>
            <a:pPr marL="0" indent="0">
              <a:lnSpc>
                <a:spcPct val="120000"/>
              </a:lnSpc>
              <a:spcBef>
                <a:spcPts val="0"/>
              </a:spcBef>
              <a:buNone/>
            </a:pPr>
            <a:r>
              <a:rPr lang="tr-TR" sz="1600" dirty="0">
                <a:latin typeface="Calibri" panose="020F0502020204030204" pitchFamily="34" charset="0"/>
                <a:cs typeface="Calibri" panose="020F0502020204030204" pitchFamily="34" charset="0"/>
              </a:rPr>
              <a:t>Hotel </a:t>
            </a:r>
            <a:r>
              <a:rPr lang="tr-TR" sz="1600" dirty="0" err="1">
                <a:latin typeface="Calibri" panose="020F0502020204030204" pitchFamily="34" charset="0"/>
                <a:cs typeface="Calibri" panose="020F0502020204030204" pitchFamily="34" charset="0"/>
              </a:rPr>
              <a:t>İçkale</a:t>
            </a:r>
            <a:r>
              <a:rPr lang="tr-TR" sz="1600" dirty="0">
                <a:latin typeface="Calibri" panose="020F0502020204030204" pitchFamily="34" charset="0"/>
                <a:cs typeface="Calibri" panose="020F0502020204030204" pitchFamily="34" charset="0"/>
              </a:rPr>
              <a:t> Etik Değerleri Koruma Ekibi: </a:t>
            </a:r>
            <a:r>
              <a:rPr lang="tr-TR" sz="1600" dirty="0">
                <a:latin typeface="Calibri" panose="020F0502020204030204" pitchFamily="34" charset="0"/>
                <a:cs typeface="Calibri" panose="020F0502020204030204" pitchFamily="34" charset="0"/>
                <a:hlinkClick r:id="rId2"/>
              </a:rPr>
              <a:t>aileicidestek-etik@hotelickale.com</a:t>
            </a:r>
            <a:endParaRPr lang="tr-TR" sz="1600" dirty="0">
              <a:latin typeface="Calibri" panose="020F0502020204030204" pitchFamily="34" charset="0"/>
              <a:cs typeface="Calibri" panose="020F0502020204030204" pitchFamily="34" charset="0"/>
            </a:endParaRPr>
          </a:p>
          <a:p>
            <a:pPr marL="0" indent="0">
              <a:lnSpc>
                <a:spcPct val="120000"/>
              </a:lnSpc>
              <a:spcBef>
                <a:spcPts val="0"/>
              </a:spcBef>
              <a:buNone/>
            </a:pPr>
            <a:r>
              <a:rPr lang="tr-TR" sz="1600" dirty="0">
                <a:latin typeface="Calibri" panose="020F0502020204030204" pitchFamily="34" charset="0"/>
                <a:cs typeface="Calibri" panose="020F0502020204030204" pitchFamily="34" charset="0"/>
              </a:rPr>
              <a:t>Hotel </a:t>
            </a:r>
            <a:r>
              <a:rPr lang="tr-TR" sz="1600" dirty="0" err="1">
                <a:latin typeface="Calibri" panose="020F0502020204030204" pitchFamily="34" charset="0"/>
                <a:cs typeface="Calibri" panose="020F0502020204030204" pitchFamily="34" charset="0"/>
              </a:rPr>
              <a:t>İçkale</a:t>
            </a:r>
            <a:r>
              <a:rPr lang="tr-TR" sz="1600" dirty="0">
                <a:latin typeface="Calibri" panose="020F0502020204030204" pitchFamily="34" charset="0"/>
                <a:cs typeface="Calibri" panose="020F0502020204030204" pitchFamily="34" charset="0"/>
              </a:rPr>
              <a:t> Aile İçi Şiddetle Mücadele Hatlarımız: 05 xxx (ilgili numaralar iç iletişim kanallarından duyurulacaktır) Psikolojik ve hukuki danışmanlık hizmeti 7/24 verilmekte ve hat, bağımsız bir şirket tarafından gizlilik esasıyla yönetilmektedir.</a:t>
            </a:r>
          </a:p>
          <a:p>
            <a:pPr marL="0" indent="0">
              <a:lnSpc>
                <a:spcPct val="120000"/>
              </a:lnSpc>
              <a:spcBef>
                <a:spcPts val="0"/>
              </a:spcBef>
              <a:buNone/>
            </a:pPr>
            <a:r>
              <a:rPr lang="tr-TR" sz="1600" dirty="0">
                <a:latin typeface="Calibri" panose="020F0502020204030204" pitchFamily="34" charset="0"/>
                <a:cs typeface="Calibri" panose="020F0502020204030204" pitchFamily="34" charset="0"/>
              </a:rPr>
              <a:t>İnsan Kaynakları Müdürü</a:t>
            </a:r>
          </a:p>
          <a:p>
            <a:pPr marL="0" indent="0">
              <a:lnSpc>
                <a:spcPct val="120000"/>
              </a:lnSpc>
              <a:spcBef>
                <a:spcPts val="0"/>
              </a:spcBef>
              <a:buNone/>
            </a:pPr>
            <a:r>
              <a:rPr lang="tr-TR" sz="1600" dirty="0">
                <a:latin typeface="Calibri" panose="020F0502020204030204" pitchFamily="34" charset="0"/>
                <a:cs typeface="Calibri" panose="020F0502020204030204" pitchFamily="34" charset="0"/>
              </a:rPr>
              <a:t>Yönetim ve Departman Müdürleri</a:t>
            </a:r>
          </a:p>
          <a:p>
            <a:pPr marL="0" indent="0">
              <a:lnSpc>
                <a:spcPct val="120000"/>
              </a:lnSpc>
              <a:spcBef>
                <a:spcPts val="0"/>
              </a:spcBef>
              <a:buNone/>
            </a:pPr>
            <a:endParaRPr lang="tr-TR" sz="1600" dirty="0">
              <a:latin typeface="Calibri" panose="020F0502020204030204" pitchFamily="34" charset="0"/>
              <a:cs typeface="Calibri" panose="020F0502020204030204" pitchFamily="34" charset="0"/>
            </a:endParaRPr>
          </a:p>
          <a:p>
            <a:pPr>
              <a:lnSpc>
                <a:spcPct val="120000"/>
              </a:lnSpc>
              <a:spcBef>
                <a:spcPts val="0"/>
              </a:spcBef>
            </a:pPr>
            <a:r>
              <a:rPr lang="tr-TR" sz="1600" dirty="0">
                <a:latin typeface="Calibri" panose="020F0502020204030204" pitchFamily="34" charset="0"/>
                <a:cs typeface="Calibri" panose="020F0502020204030204" pitchFamily="34" charset="0"/>
              </a:rPr>
              <a:t>2025 yılında çalışanlarımızın karekod kullanarak daha kolay ve anonim şekilde şikayetlerini ulaştırabilecekleri bir ağ oluşturulması hedeflenmektedir.</a:t>
            </a:r>
          </a:p>
        </p:txBody>
      </p:sp>
    </p:spTree>
    <p:extLst>
      <p:ext uri="{BB962C8B-B14F-4D97-AF65-F5344CB8AC3E}">
        <p14:creationId xmlns:p14="http://schemas.microsoft.com/office/powerpoint/2010/main" val="640494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454743" y="978568"/>
            <a:ext cx="11288078" cy="5561254"/>
          </a:xfrm>
        </p:spPr>
        <p:txBody>
          <a:bodyPr>
            <a:normAutofit/>
          </a:bodyPr>
          <a:lstStyle/>
          <a:p>
            <a:pPr>
              <a:lnSpc>
                <a:spcPct val="100000"/>
              </a:lnSpc>
              <a:spcBef>
                <a:spcPts val="0"/>
              </a:spcBef>
            </a:pPr>
            <a:r>
              <a:rPr lang="tr-TR" sz="1800" dirty="0">
                <a:latin typeface="Calibri" panose="020F0502020204030204" pitchFamily="34" charset="0"/>
                <a:ea typeface="Calibri" panose="020F0502020204030204" pitchFamily="34" charset="0"/>
                <a:cs typeface="Calibri" panose="020F0502020204030204" pitchFamily="34" charset="0"/>
              </a:rPr>
              <a:t>Hotel </a:t>
            </a:r>
            <a:r>
              <a:rPr lang="tr-TR" sz="1800" dirty="0" err="1">
                <a:latin typeface="Calibri" panose="020F0502020204030204" pitchFamily="34" charset="0"/>
                <a:ea typeface="Calibri" panose="020F0502020204030204" pitchFamily="34" charset="0"/>
                <a:cs typeface="Calibri" panose="020F0502020204030204" pitchFamily="34" charset="0"/>
              </a:rPr>
              <a:t>İçkale</a:t>
            </a:r>
            <a:r>
              <a:rPr lang="tr-TR" sz="1800" dirty="0">
                <a:effectLst/>
                <a:latin typeface="Calibri" panose="020F0502020204030204" pitchFamily="34" charset="0"/>
                <a:ea typeface="Calibri" panose="020F0502020204030204" pitchFamily="34" charset="0"/>
                <a:cs typeface="Calibri" panose="020F0502020204030204" pitchFamily="34" charset="0"/>
              </a:rPr>
              <a:t> hiçbir yöneticinin, personelin veya tedarikçinin hiçbir şekilde çocuk istismarı, kötü muamele veya olumsuz koruma uygulamalarında bulunmasına izin vermemeyi amaçlamaktadır.</a:t>
            </a:r>
          </a:p>
          <a:p>
            <a:pPr>
              <a:lnSpc>
                <a:spcPct val="100000"/>
              </a:lnSpc>
              <a:spcBef>
                <a:spcPts val="0"/>
              </a:spcBef>
            </a:pPr>
            <a:r>
              <a:rPr lang="tr-TR" sz="1800" dirty="0">
                <a:latin typeface="Calibri" panose="020F0502020204030204" pitchFamily="34" charset="0"/>
                <a:ea typeface="Calibri" panose="020F0502020204030204" pitchFamily="34" charset="0"/>
                <a:cs typeface="Calibri" panose="020F0502020204030204" pitchFamily="34" charset="0"/>
              </a:rPr>
              <a:t>Bu kapsamda hazırlamış olduğumuz </a:t>
            </a:r>
            <a:r>
              <a:rPr lang="tr-TR" sz="1800" b="1" dirty="0">
                <a:latin typeface="Calibri" panose="020F0502020204030204" pitchFamily="34" charset="0"/>
                <a:ea typeface="Calibri" panose="020F0502020204030204" pitchFamily="34" charset="0"/>
                <a:cs typeface="Calibri" panose="020F0502020204030204" pitchFamily="34" charset="0"/>
              </a:rPr>
              <a:t>Çocuk Koruma Politikası </a:t>
            </a:r>
            <a:r>
              <a:rPr lang="tr-TR" sz="1800" dirty="0">
                <a:latin typeface="Calibri" panose="020F0502020204030204" pitchFamily="34" charset="0"/>
                <a:cs typeface="Calibri" panose="020F0502020204030204" pitchFamily="34" charset="0"/>
              </a:rPr>
              <a:t>tüm çalışanlarımıza departman mitinglerinde duyurulmuş olup, bu durumla karşı karşıya kaldığında izleyecekleri yolu ve kimlere başvurmaları gerektiği anlatılmıştır.  </a:t>
            </a:r>
          </a:p>
          <a:p>
            <a:pPr marL="0" indent="0" algn="just">
              <a:lnSpc>
                <a:spcPct val="100000"/>
              </a:lnSpc>
              <a:spcBef>
                <a:spcPts val="0"/>
              </a:spcBef>
              <a:buNone/>
            </a:pPr>
            <a:endParaRPr lang="tr-TR" sz="1800" b="1" i="1"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0000"/>
              </a:lnSpc>
              <a:spcBef>
                <a:spcPts val="0"/>
              </a:spcBef>
              <a:buNone/>
            </a:pPr>
            <a:endParaRPr lang="tr-TR" sz="1800" b="1" i="1"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0000"/>
              </a:lnSpc>
              <a:spcBef>
                <a:spcPts val="0"/>
              </a:spcBef>
              <a:buNone/>
            </a:pPr>
            <a:r>
              <a:rPr lang="tr-TR" sz="1800" b="1" i="1" dirty="0">
                <a:effectLst/>
                <a:latin typeface="Calibri" panose="020F0502020204030204" pitchFamily="34" charset="0"/>
                <a:ea typeface="Calibri" panose="020F0502020204030204" pitchFamily="34" charset="0"/>
                <a:cs typeface="Calibri" panose="020F0502020204030204" pitchFamily="34" charset="0"/>
              </a:rPr>
              <a:t>Şirket içi başvuru kanalları:</a:t>
            </a:r>
            <a:endParaRPr lang="tr-TR" sz="1800" b="1"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spcBef>
                <a:spcPts val="0"/>
              </a:spcBef>
              <a:buNone/>
            </a:pPr>
            <a:r>
              <a:rPr lang="tr-TR" sz="1800" dirty="0">
                <a:effectLst/>
                <a:latin typeface="Calibri" panose="020F0502020204030204" pitchFamily="34" charset="0"/>
                <a:ea typeface="Calibri" panose="020F0502020204030204" pitchFamily="34" charset="0"/>
                <a:cs typeface="Calibri" panose="020F0502020204030204" pitchFamily="34" charset="0"/>
              </a:rPr>
              <a:t>Hotel </a:t>
            </a:r>
            <a:r>
              <a:rPr lang="tr-TR" sz="1800" dirty="0" err="1">
                <a:effectLst/>
                <a:latin typeface="Calibri" panose="020F0502020204030204" pitchFamily="34" charset="0"/>
                <a:ea typeface="Calibri" panose="020F0502020204030204" pitchFamily="34" charset="0"/>
                <a:cs typeface="Calibri" panose="020F0502020204030204" pitchFamily="34" charset="0"/>
              </a:rPr>
              <a:t>İçkale</a:t>
            </a:r>
            <a:r>
              <a:rPr lang="tr-TR" sz="1800" dirty="0">
                <a:effectLst/>
                <a:latin typeface="Calibri" panose="020F0502020204030204" pitchFamily="34" charset="0"/>
                <a:ea typeface="Calibri" panose="020F0502020204030204" pitchFamily="34" charset="0"/>
                <a:cs typeface="Calibri" panose="020F0502020204030204" pitchFamily="34" charset="0"/>
              </a:rPr>
              <a:t> Etik Değerleri Koruma Ekibi: </a:t>
            </a:r>
            <a:r>
              <a:rPr lang="tr-TR" sz="1800" dirty="0">
                <a:latin typeface="Calibri" panose="020F0502020204030204" pitchFamily="34" charset="0"/>
                <a:cs typeface="Calibri" panose="020F0502020204030204" pitchFamily="34" charset="0"/>
                <a:hlinkClick r:id="rId2"/>
              </a:rPr>
              <a:t>aileicidestek-etik@hotelickale.com</a:t>
            </a:r>
            <a:endParaRPr lang="tr-TR" sz="1800" dirty="0">
              <a:latin typeface="Calibri" panose="020F0502020204030204" pitchFamily="34" charset="0"/>
              <a:cs typeface="Calibri" panose="020F0502020204030204" pitchFamily="34" charset="0"/>
            </a:endParaRPr>
          </a:p>
          <a:p>
            <a:pPr marL="0" indent="0" algn="just">
              <a:lnSpc>
                <a:spcPct val="100000"/>
              </a:lnSpc>
              <a:spcBef>
                <a:spcPts val="0"/>
              </a:spcBef>
              <a:buNone/>
            </a:pPr>
            <a:r>
              <a:rPr lang="tr-TR" sz="1800" dirty="0">
                <a:effectLst/>
                <a:latin typeface="Calibri" panose="020F0502020204030204" pitchFamily="34" charset="0"/>
                <a:ea typeface="Calibri" panose="020F0502020204030204" pitchFamily="34" charset="0"/>
                <a:cs typeface="Calibri" panose="020F0502020204030204" pitchFamily="34" charset="0"/>
              </a:rPr>
              <a:t>Hotel </a:t>
            </a:r>
            <a:r>
              <a:rPr lang="tr-TR" sz="1800" dirty="0" err="1">
                <a:effectLst/>
                <a:latin typeface="Calibri" panose="020F0502020204030204" pitchFamily="34" charset="0"/>
                <a:ea typeface="Calibri" panose="020F0502020204030204" pitchFamily="34" charset="0"/>
                <a:cs typeface="Calibri" panose="020F0502020204030204" pitchFamily="34" charset="0"/>
              </a:rPr>
              <a:t>İçkale</a:t>
            </a:r>
            <a:r>
              <a:rPr lang="tr-TR" sz="1800" dirty="0">
                <a:effectLst/>
                <a:latin typeface="Calibri" panose="020F0502020204030204" pitchFamily="34" charset="0"/>
                <a:ea typeface="Calibri" panose="020F0502020204030204" pitchFamily="34" charset="0"/>
                <a:cs typeface="Calibri" panose="020F0502020204030204" pitchFamily="34" charset="0"/>
              </a:rPr>
              <a:t> Aile İçi Şiddet ve Çocuk İstismarı Mücadele Hatlarımız: 05 xxx (ilgili numaralar iç iletişim kanallarından duyurulacaktır) Psikolojik ve hukuki danışmanlık hizmeti 7/24 verilmekte ve hat, bağımsız bir şirket tarafından gizlilik esasıyla yönetilmektedir.</a:t>
            </a:r>
          </a:p>
          <a:p>
            <a:pPr marL="0" indent="0" algn="just">
              <a:lnSpc>
                <a:spcPct val="100000"/>
              </a:lnSpc>
              <a:spcBef>
                <a:spcPts val="0"/>
              </a:spcBef>
              <a:buNone/>
            </a:pPr>
            <a:r>
              <a:rPr lang="tr-TR" sz="1800" dirty="0">
                <a:effectLst/>
                <a:latin typeface="Calibri" panose="020F0502020204030204" pitchFamily="34" charset="0"/>
                <a:ea typeface="Calibri" panose="020F0502020204030204" pitchFamily="34" charset="0"/>
                <a:cs typeface="Calibri" panose="020F0502020204030204" pitchFamily="34" charset="0"/>
              </a:rPr>
              <a:t>İnsan Kaynakları Müdürü</a:t>
            </a:r>
          </a:p>
          <a:p>
            <a:pPr marL="0" indent="0" algn="just">
              <a:lnSpc>
                <a:spcPct val="100000"/>
              </a:lnSpc>
              <a:spcBef>
                <a:spcPts val="0"/>
              </a:spcBef>
              <a:buNone/>
            </a:pPr>
            <a:r>
              <a:rPr lang="tr-TR" sz="1800" dirty="0">
                <a:effectLst/>
                <a:latin typeface="Calibri" panose="020F0502020204030204" pitchFamily="34" charset="0"/>
                <a:ea typeface="Calibri" panose="020F0502020204030204" pitchFamily="34" charset="0"/>
                <a:cs typeface="Calibri" panose="020F0502020204030204" pitchFamily="34" charset="0"/>
              </a:rPr>
              <a:t>Yönetim ve Departman Müdürleri</a:t>
            </a:r>
          </a:p>
          <a:p>
            <a:pPr marL="0" indent="0">
              <a:buNone/>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dirty="0"/>
          </a:p>
          <a:p>
            <a:endParaRPr lang="tr-TR" dirty="0"/>
          </a:p>
          <a:p>
            <a:endParaRPr lang="tr-TR" dirty="0"/>
          </a:p>
        </p:txBody>
      </p:sp>
    </p:spTree>
    <p:extLst>
      <p:ext uri="{BB962C8B-B14F-4D97-AF65-F5344CB8AC3E}">
        <p14:creationId xmlns:p14="http://schemas.microsoft.com/office/powerpoint/2010/main" val="3138801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5" name="İçerik Yer Tutucusu 4">
            <a:extLst>
              <a:ext uri="{FF2B5EF4-FFF2-40B4-BE49-F238E27FC236}">
                <a16:creationId xmlns:a16="http://schemas.microsoft.com/office/drawing/2014/main" id="{B7BB1DEF-8A39-D4D8-8D07-44A36C20093B}"/>
              </a:ext>
            </a:extLst>
          </p:cNvPr>
          <p:cNvSpPr>
            <a:spLocks noGrp="1"/>
          </p:cNvSpPr>
          <p:nvPr>
            <p:ph idx="1"/>
          </p:nvPr>
        </p:nvSpPr>
        <p:spPr>
          <a:xfrm>
            <a:off x="381001" y="1607292"/>
            <a:ext cx="5031657" cy="4351338"/>
          </a:xfrm>
        </p:spPr>
        <p:txBody>
          <a:bodyPr/>
          <a:lstStyle/>
          <a:p>
            <a:pPr marL="0" indent="0">
              <a:buNone/>
            </a:pPr>
            <a:r>
              <a:rPr lang="tr-TR" sz="1800" dirty="0">
                <a:effectLst/>
                <a:latin typeface="Calibri" panose="020F0502020204030204" pitchFamily="34" charset="0"/>
                <a:ea typeface="Calibri" panose="020F0502020204030204" pitchFamily="34" charset="0"/>
                <a:cs typeface="Arial" panose="020B0604020202020204" pitchFamily="34" charset="0"/>
              </a:rPr>
              <a:t>Tesisimizde 2023 ve 2024 yılında çalışan personellerimizin cinsiyet, stajyer, engelli</a:t>
            </a:r>
            <a:r>
              <a:rPr lang="tr-TR" sz="1800" dirty="0">
                <a:latin typeface="Calibri" panose="020F0502020204030204" pitchFamily="34" charset="0"/>
                <a:ea typeface="Calibri" panose="020F0502020204030204" pitchFamily="34" charset="0"/>
                <a:cs typeface="Arial" panose="020B0604020202020204" pitchFamily="34" charset="0"/>
              </a:rPr>
              <a:t> ve</a:t>
            </a:r>
            <a:r>
              <a:rPr lang="tr-TR" sz="1800" dirty="0">
                <a:effectLst/>
                <a:latin typeface="Calibri" panose="020F0502020204030204" pitchFamily="34" charset="0"/>
                <a:ea typeface="Calibri" panose="020F0502020204030204" pitchFamily="34" charset="0"/>
                <a:cs typeface="Arial" panose="020B0604020202020204" pitchFamily="34" charset="0"/>
              </a:rPr>
              <a:t> emekli çalışan dağılımı</a:t>
            </a:r>
            <a:r>
              <a:rPr lang="tr-TR" sz="1800" dirty="0">
                <a:latin typeface="Calibri" panose="020F0502020204030204" pitchFamily="34" charset="0"/>
                <a:ea typeface="Calibri" panose="020F0502020204030204" pitchFamily="34" charset="0"/>
                <a:cs typeface="Arial" panose="020B0604020202020204" pitchFamily="34" charset="0"/>
              </a:rPr>
              <a:t> grafikteki gibidir</a:t>
            </a:r>
            <a:r>
              <a:rPr lang="tr-TR" sz="1800" dirty="0">
                <a:effectLst/>
                <a:latin typeface="Calibri" panose="020F0502020204030204" pitchFamily="34" charset="0"/>
                <a:ea typeface="Calibri" panose="020F0502020204030204" pitchFamily="34" charset="0"/>
                <a:cs typeface="Arial" panose="020B0604020202020204" pitchFamily="34" charset="0"/>
              </a:rPr>
              <a:t>. </a:t>
            </a:r>
          </a:p>
          <a:p>
            <a:pPr marL="0" indent="0">
              <a:buNone/>
            </a:pPr>
            <a:r>
              <a:rPr lang="tr-TR" sz="1800" dirty="0">
                <a:latin typeface="Calibri" panose="020F0502020204030204" pitchFamily="34" charset="0"/>
                <a:ea typeface="Calibri" panose="020F0502020204030204" pitchFamily="34" charset="0"/>
                <a:cs typeface="Arial" panose="020B0604020202020204" pitchFamily="34" charset="0"/>
              </a:rPr>
              <a:t>2024 yılında kadın ve emekli personel sayısında artış olduğu ve erkek personelde ise azalma olduğu görülmektedir.</a:t>
            </a: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7" name="Grafik 6"/>
          <p:cNvGraphicFramePr>
            <a:graphicFrameLocks/>
          </p:cNvGraphicFramePr>
          <p:nvPr>
            <p:extLst>
              <p:ext uri="{D42A27DB-BD31-4B8C-83A1-F6EECF244321}">
                <p14:modId xmlns:p14="http://schemas.microsoft.com/office/powerpoint/2010/main" val="2182435413"/>
              </p:ext>
            </p:extLst>
          </p:nvPr>
        </p:nvGraphicFramePr>
        <p:xfrm>
          <a:off x="5159478" y="914399"/>
          <a:ext cx="6793035" cy="54397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73881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5" name="İçerik Yer Tutucusu 4">
            <a:extLst>
              <a:ext uri="{FF2B5EF4-FFF2-40B4-BE49-F238E27FC236}">
                <a16:creationId xmlns:a16="http://schemas.microsoft.com/office/drawing/2014/main" id="{B7BB1DEF-8A39-D4D8-8D07-44A36C20093B}"/>
              </a:ext>
            </a:extLst>
          </p:cNvPr>
          <p:cNvSpPr>
            <a:spLocks noGrp="1"/>
          </p:cNvSpPr>
          <p:nvPr>
            <p:ph idx="1"/>
          </p:nvPr>
        </p:nvSpPr>
        <p:spPr>
          <a:xfrm>
            <a:off x="291282" y="1607292"/>
            <a:ext cx="5031657" cy="4351338"/>
          </a:xfrm>
        </p:spPr>
        <p:txBody>
          <a:bodyPr/>
          <a:lstStyle/>
          <a:p>
            <a:pPr marL="0" indent="0">
              <a:buNone/>
            </a:pPr>
            <a:r>
              <a:rPr lang="tr-TR" sz="1800" dirty="0">
                <a:latin typeface="Calibri" panose="020F0502020204030204" pitchFamily="34" charset="0"/>
                <a:ea typeface="Calibri" panose="020F0502020204030204" pitchFamily="34" charset="0"/>
                <a:cs typeface="Arial" panose="020B0604020202020204" pitchFamily="34" charset="0"/>
              </a:rPr>
              <a:t>Tesisimizde çalışan personellerimizin eğitim seviyesine baktığımız zaman 2023 – 2024 yıllarında en fazla lise mezunu çalışanımız olduğu ve bunu sırasıyla ilkokul ve lisans mezunlarının takip ettiği görülmektedir. </a:t>
            </a:r>
          </a:p>
          <a:p>
            <a:pPr marL="0" indent="0">
              <a:buNone/>
            </a:pPr>
            <a:r>
              <a:rPr lang="tr-TR" sz="1800" dirty="0">
                <a:latin typeface="Calibri" panose="020F0502020204030204" pitchFamily="34" charset="0"/>
                <a:ea typeface="Calibri" panose="020F0502020204030204" pitchFamily="34" charset="0"/>
                <a:cs typeface="Arial" panose="020B0604020202020204" pitchFamily="34" charset="0"/>
              </a:rPr>
              <a:t>Herhangi bir tahsili bulunmayan personelimizin olmadığı görülmektedir.</a:t>
            </a:r>
          </a:p>
          <a:p>
            <a:pPr marL="0" indent="0">
              <a:buNone/>
            </a:pPr>
            <a:r>
              <a:rPr lang="tr-TR" sz="1800" dirty="0">
                <a:effectLst/>
                <a:latin typeface="Calibri" panose="020F0502020204030204" pitchFamily="34" charset="0"/>
                <a:ea typeface="Calibri" panose="020F0502020204030204" pitchFamily="34" charset="0"/>
                <a:cs typeface="Arial" panose="020B0604020202020204" pitchFamily="34" charset="0"/>
              </a:rPr>
              <a:t>2024 yılında 2023 yılına göre lise ve lisans mezunu çalışan sayımızın arttığı görülmektedir.</a:t>
            </a:r>
          </a:p>
        </p:txBody>
      </p:sp>
      <p:graphicFrame>
        <p:nvGraphicFramePr>
          <p:cNvPr id="7" name="Grafik 6">
            <a:extLst>
              <a:ext uri="{FF2B5EF4-FFF2-40B4-BE49-F238E27FC236}">
                <a16:creationId xmlns:a16="http://schemas.microsoft.com/office/drawing/2014/main" id="{EC75042C-C807-4CC0-AACD-2F2ED608C5E3}"/>
              </a:ext>
            </a:extLst>
          </p:cNvPr>
          <p:cNvGraphicFramePr>
            <a:graphicFrameLocks/>
          </p:cNvGraphicFramePr>
          <p:nvPr>
            <p:extLst>
              <p:ext uri="{D42A27DB-BD31-4B8C-83A1-F6EECF244321}">
                <p14:modId xmlns:p14="http://schemas.microsoft.com/office/powerpoint/2010/main" val="1892859397"/>
              </p:ext>
            </p:extLst>
          </p:nvPr>
        </p:nvGraphicFramePr>
        <p:xfrm>
          <a:off x="5322939" y="1433146"/>
          <a:ext cx="6775276" cy="46423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07974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91282" y="376150"/>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5" name="İçerik Yer Tutucusu 4">
            <a:extLst>
              <a:ext uri="{FF2B5EF4-FFF2-40B4-BE49-F238E27FC236}">
                <a16:creationId xmlns:a16="http://schemas.microsoft.com/office/drawing/2014/main" id="{B7BB1DEF-8A39-D4D8-8D07-44A36C20093B}"/>
              </a:ext>
            </a:extLst>
          </p:cNvPr>
          <p:cNvSpPr>
            <a:spLocks noGrp="1"/>
          </p:cNvSpPr>
          <p:nvPr>
            <p:ph idx="1"/>
          </p:nvPr>
        </p:nvSpPr>
        <p:spPr>
          <a:xfrm>
            <a:off x="291282" y="1673800"/>
            <a:ext cx="4988641" cy="4565049"/>
          </a:xfrm>
        </p:spPr>
        <p:txBody>
          <a:bodyPr/>
          <a:lstStyle/>
          <a:p>
            <a:pPr marL="0" indent="0">
              <a:buNone/>
            </a:pPr>
            <a:r>
              <a:rPr lang="tr-TR" sz="1800" dirty="0">
                <a:latin typeface="Calibri" panose="020F0502020204030204" pitchFamily="34" charset="0"/>
                <a:ea typeface="Calibri" panose="020F0502020204030204" pitchFamily="34" charset="0"/>
                <a:cs typeface="Arial" panose="020B0604020202020204" pitchFamily="34" charset="0"/>
              </a:rPr>
              <a:t>Tesisimizde çalışan personellerimizin çoğunluğu geliş gidiş güzergahlarından dolayı Mamak ve Keçiören bölgelerinden seçilmektedir. Böylelikle de yerel halkın geçimine katkıda bulunmaktayız.</a:t>
            </a:r>
          </a:p>
          <a:p>
            <a:pPr marL="0" indent="0">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tr-TR" sz="1800" dirty="0">
                <a:latin typeface="Calibri" panose="020F0502020204030204" pitchFamily="34" charset="0"/>
                <a:ea typeface="Calibri" panose="020F0502020204030204" pitchFamily="34" charset="0"/>
                <a:cs typeface="Arial" panose="020B0604020202020204" pitchFamily="34" charset="0"/>
              </a:rPr>
              <a:t>2024 yılında bazı bölgelerinden seçilen personel sayısının 2023 yılına göre arttığı görülmektedir.  </a:t>
            </a: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8" name="Grafik 7">
            <a:extLst>
              <a:ext uri="{FF2B5EF4-FFF2-40B4-BE49-F238E27FC236}">
                <a16:creationId xmlns:a16="http://schemas.microsoft.com/office/drawing/2014/main" id="{C5409E15-90CE-48AE-9C7A-4DAF52378C36}"/>
              </a:ext>
            </a:extLst>
          </p:cNvPr>
          <p:cNvGraphicFramePr>
            <a:graphicFrameLocks/>
          </p:cNvGraphicFramePr>
          <p:nvPr>
            <p:extLst>
              <p:ext uri="{D42A27DB-BD31-4B8C-83A1-F6EECF244321}">
                <p14:modId xmlns:p14="http://schemas.microsoft.com/office/powerpoint/2010/main" val="3354614296"/>
              </p:ext>
            </p:extLst>
          </p:nvPr>
        </p:nvGraphicFramePr>
        <p:xfrm>
          <a:off x="5159985" y="1673799"/>
          <a:ext cx="6815137" cy="45650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6194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5" name="İçerik Yer Tutucusu 4">
            <a:extLst>
              <a:ext uri="{FF2B5EF4-FFF2-40B4-BE49-F238E27FC236}">
                <a16:creationId xmlns:a16="http://schemas.microsoft.com/office/drawing/2014/main" id="{B7BB1DEF-8A39-D4D8-8D07-44A36C20093B}"/>
              </a:ext>
            </a:extLst>
          </p:cNvPr>
          <p:cNvSpPr>
            <a:spLocks noGrp="1"/>
          </p:cNvSpPr>
          <p:nvPr>
            <p:ph idx="1"/>
          </p:nvPr>
        </p:nvSpPr>
        <p:spPr>
          <a:xfrm>
            <a:off x="454743" y="1504053"/>
            <a:ext cx="4854676" cy="4351338"/>
          </a:xfrm>
        </p:spPr>
        <p:txBody>
          <a:bodyPr/>
          <a:lstStyle/>
          <a:p>
            <a:pPr marL="0" indent="0">
              <a:buNone/>
            </a:pPr>
            <a:r>
              <a:rPr lang="tr-TR" sz="1800" dirty="0">
                <a:effectLst/>
                <a:latin typeface="Calibri" panose="020F0502020204030204" pitchFamily="34" charset="0"/>
                <a:ea typeface="Calibri" panose="020F0502020204030204" pitchFamily="34" charset="0"/>
                <a:cs typeface="Arial" panose="020B0604020202020204" pitchFamily="34" charset="0"/>
              </a:rPr>
              <a:t>Tesisimizde 2023 yılında 6,</a:t>
            </a:r>
            <a:r>
              <a:rPr lang="tr-TR" sz="1800" dirty="0">
                <a:latin typeface="Calibri" panose="020F0502020204030204" pitchFamily="34" charset="0"/>
                <a:ea typeface="Calibri" panose="020F0502020204030204" pitchFamily="34" charset="0"/>
                <a:cs typeface="Arial" panose="020B0604020202020204" pitchFamily="34" charset="0"/>
              </a:rPr>
              <a:t> </a:t>
            </a:r>
            <a:r>
              <a:rPr lang="tr-TR" sz="1800" dirty="0">
                <a:effectLst/>
                <a:latin typeface="Calibri" panose="020F0502020204030204" pitchFamily="34" charset="0"/>
                <a:ea typeface="Calibri" panose="020F0502020204030204" pitchFamily="34" charset="0"/>
                <a:cs typeface="Arial" panose="020B0604020202020204" pitchFamily="34" charset="0"/>
              </a:rPr>
              <a:t>2024 yılında 7 stajyerimiz stajını tamamlamıştır. Stajyerlerimizi sadece Ankara’da bulunan lise ve üniversitelerden değil tüm Türkiye’de bulunan lise ve üniversitelerden seçmekteyiz. Stajyerlerin otelde çalışması otel işletmeciliği ve konaklama sektörü hakkında deneyim kazanmasını sağlayan önemli bir uygulama olup, çalışanlarımızın eğitimine ve kariyerlerine önem verilmesinin en güzel örneğidir.</a:t>
            </a:r>
          </a:p>
          <a:p>
            <a:pPr marL="0" indent="0">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tr-TR" dirty="0"/>
          </a:p>
        </p:txBody>
      </p:sp>
      <p:graphicFrame>
        <p:nvGraphicFramePr>
          <p:cNvPr id="9" name="Grafik 8">
            <a:extLst>
              <a:ext uri="{FF2B5EF4-FFF2-40B4-BE49-F238E27FC236}">
                <a16:creationId xmlns:a16="http://schemas.microsoft.com/office/drawing/2014/main" id="{CEA9E7BB-DAEE-4A07-B599-6B11E580FC19}"/>
              </a:ext>
            </a:extLst>
          </p:cNvPr>
          <p:cNvGraphicFramePr>
            <a:graphicFrameLocks/>
          </p:cNvGraphicFramePr>
          <p:nvPr>
            <p:extLst>
              <p:ext uri="{D42A27DB-BD31-4B8C-83A1-F6EECF244321}">
                <p14:modId xmlns:p14="http://schemas.microsoft.com/office/powerpoint/2010/main" val="3659775114"/>
              </p:ext>
            </p:extLst>
          </p:nvPr>
        </p:nvGraphicFramePr>
        <p:xfrm>
          <a:off x="5468815" y="1336431"/>
          <a:ext cx="6462347" cy="45189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2096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5" name="İçerik Yer Tutucusu 4">
            <a:extLst>
              <a:ext uri="{FF2B5EF4-FFF2-40B4-BE49-F238E27FC236}">
                <a16:creationId xmlns:a16="http://schemas.microsoft.com/office/drawing/2014/main" id="{B7BB1DEF-8A39-D4D8-8D07-44A36C20093B}"/>
              </a:ext>
            </a:extLst>
          </p:cNvPr>
          <p:cNvSpPr>
            <a:spLocks noGrp="1"/>
          </p:cNvSpPr>
          <p:nvPr>
            <p:ph idx="1"/>
          </p:nvPr>
        </p:nvSpPr>
        <p:spPr>
          <a:xfrm>
            <a:off x="454743" y="1587012"/>
            <a:ext cx="4854676" cy="4351338"/>
          </a:xfrm>
        </p:spPr>
        <p:txBody>
          <a:bodyPr>
            <a:normAutofit/>
          </a:bodyPr>
          <a:lstStyle/>
          <a:p>
            <a:pPr marL="0" indent="0">
              <a:buNone/>
            </a:pPr>
            <a:endParaRPr lang="tr-TR" sz="1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tr-TR" sz="1800" dirty="0">
                <a:latin typeface="Calibri" panose="020F0502020204030204" pitchFamily="34" charset="0"/>
                <a:cs typeface="Calibri" panose="020F0502020204030204" pitchFamily="34" charset="0"/>
              </a:rPr>
              <a:t>Toplumun daha kapsayıcı bir şekilde gelişmesine katkıda bulunmak, azınlık gruplara hak vermek, her bireyin eşit şekilde değer görmesini ve katılımını desteklemek, ayrımcılığı önlemek ve toplumun daha adil ve dengeli bir yapıya sahip olmasını sağlamak için bu azınlık grubunda yer alan kadın personellerimize yönetici pozisyonunda çalışma hayatı sunulmaktadır.</a:t>
            </a:r>
          </a:p>
          <a:p>
            <a:pPr marL="0" indent="0">
              <a:buNone/>
            </a:pPr>
            <a:endParaRPr lang="tr-TR" sz="1800" dirty="0">
              <a:latin typeface="Calibri" panose="020F0502020204030204" pitchFamily="34" charset="0"/>
              <a:cs typeface="Calibri" panose="020F0502020204030204" pitchFamily="34" charset="0"/>
            </a:endParaRPr>
          </a:p>
          <a:p>
            <a:pPr marL="0" indent="0">
              <a:buNone/>
            </a:pPr>
            <a:r>
              <a:rPr lang="tr-TR" sz="1800" dirty="0">
                <a:latin typeface="Calibri" panose="020F0502020204030204" pitchFamily="34" charset="0"/>
                <a:cs typeface="Calibri" panose="020F0502020204030204" pitchFamily="34" charset="0"/>
              </a:rPr>
              <a:t>2024 yılında ki kadın yönetici sayısının 2023 yılına göre arttığı görülmektedir.</a:t>
            </a:r>
          </a:p>
        </p:txBody>
      </p:sp>
      <p:graphicFrame>
        <p:nvGraphicFramePr>
          <p:cNvPr id="13" name="Grafik 12">
            <a:extLst>
              <a:ext uri="{FF2B5EF4-FFF2-40B4-BE49-F238E27FC236}">
                <a16:creationId xmlns:a16="http://schemas.microsoft.com/office/drawing/2014/main" id="{00000000-0008-0000-0C00-000003000000}"/>
              </a:ext>
            </a:extLst>
          </p:cNvPr>
          <p:cNvGraphicFramePr>
            <a:graphicFrameLocks/>
          </p:cNvGraphicFramePr>
          <p:nvPr>
            <p:extLst>
              <p:ext uri="{D42A27DB-BD31-4B8C-83A1-F6EECF244321}">
                <p14:modId xmlns:p14="http://schemas.microsoft.com/office/powerpoint/2010/main" val="921045347"/>
              </p:ext>
            </p:extLst>
          </p:nvPr>
        </p:nvGraphicFramePr>
        <p:xfrm>
          <a:off x="5969977" y="1907931"/>
          <a:ext cx="5934808" cy="36048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05566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5" name="İçerik Yer Tutucusu 4">
            <a:extLst>
              <a:ext uri="{FF2B5EF4-FFF2-40B4-BE49-F238E27FC236}">
                <a16:creationId xmlns:a16="http://schemas.microsoft.com/office/drawing/2014/main" id="{B7BB1DEF-8A39-D4D8-8D07-44A36C20093B}"/>
              </a:ext>
            </a:extLst>
          </p:cNvPr>
          <p:cNvSpPr>
            <a:spLocks noGrp="1"/>
          </p:cNvSpPr>
          <p:nvPr>
            <p:ph idx="1"/>
          </p:nvPr>
        </p:nvSpPr>
        <p:spPr>
          <a:xfrm>
            <a:off x="206478" y="1150374"/>
            <a:ext cx="6341806" cy="5389448"/>
          </a:xfrm>
        </p:spPr>
        <p:txBody>
          <a:bodyPr>
            <a:normAutofit/>
          </a:bodyPr>
          <a:lstStyle/>
          <a:p>
            <a:pPr marL="0" indent="0">
              <a:buNone/>
            </a:pPr>
            <a:r>
              <a:rPr lang="tr-TR" sz="1800" dirty="0">
                <a:effectLst/>
                <a:latin typeface="Calibri" panose="020F0502020204030204" pitchFamily="34" charset="0"/>
                <a:ea typeface="Calibri" panose="020F0502020204030204" pitchFamily="34" charset="0"/>
                <a:cs typeface="Arial" panose="020B0604020202020204" pitchFamily="34" charset="0"/>
              </a:rPr>
              <a:t>Personellerle sürekli iletişim halinde bulunulmasının yanı sıra </a:t>
            </a:r>
            <a:r>
              <a:rPr lang="tr-TR" sz="1800" dirty="0">
                <a:latin typeface="Calibri" panose="020F0502020204030204" pitchFamily="34" charset="0"/>
                <a:ea typeface="Calibri" panose="020F0502020204030204" pitchFamily="34" charset="0"/>
                <a:cs typeface="Arial" panose="020B0604020202020204" pitchFamily="34" charset="0"/>
              </a:rPr>
              <a:t>personel alanında yer alan </a:t>
            </a:r>
            <a:r>
              <a:rPr lang="tr-TR" sz="1800" b="1" dirty="0">
                <a:effectLst/>
                <a:latin typeface="Calibri" panose="020F0502020204030204" pitchFamily="34" charset="0"/>
                <a:ea typeface="Calibri" panose="020F0502020204030204" pitchFamily="34" charset="0"/>
                <a:cs typeface="Arial" panose="020B0604020202020204" pitchFamily="34" charset="0"/>
              </a:rPr>
              <a:t>Personel </a:t>
            </a:r>
            <a:r>
              <a:rPr lang="tr-TR" sz="1800" b="1" dirty="0">
                <a:latin typeface="Calibri" panose="020F0502020204030204" pitchFamily="34" charset="0"/>
                <a:ea typeface="Calibri" panose="020F0502020204030204" pitchFamily="34" charset="0"/>
                <a:cs typeface="Arial" panose="020B0604020202020204" pitchFamily="34" charset="0"/>
              </a:rPr>
              <a:t>İ</a:t>
            </a:r>
            <a:r>
              <a:rPr lang="tr-TR" sz="1800" b="1" dirty="0">
                <a:effectLst/>
                <a:latin typeface="Calibri" panose="020F0502020204030204" pitchFamily="34" charset="0"/>
                <a:ea typeface="Calibri" panose="020F0502020204030204" pitchFamily="34" charset="0"/>
                <a:cs typeface="Arial" panose="020B0604020202020204" pitchFamily="34" charset="0"/>
              </a:rPr>
              <a:t>stek, Öneri ve Şikayet </a:t>
            </a:r>
            <a:r>
              <a:rPr lang="tr-TR" sz="1800" b="1" dirty="0">
                <a:latin typeface="Calibri" panose="020F0502020204030204" pitchFamily="34" charset="0"/>
                <a:ea typeface="Calibri" panose="020F0502020204030204" pitchFamily="34" charset="0"/>
                <a:cs typeface="Arial" panose="020B0604020202020204" pitchFamily="34" charset="0"/>
              </a:rPr>
              <a:t>K</a:t>
            </a:r>
            <a:r>
              <a:rPr lang="tr-TR" sz="1800" b="1" dirty="0">
                <a:effectLst/>
                <a:latin typeface="Calibri" panose="020F0502020204030204" pitchFamily="34" charset="0"/>
                <a:ea typeface="Calibri" panose="020F0502020204030204" pitchFamily="34" charset="0"/>
                <a:cs typeface="Arial" panose="020B0604020202020204" pitchFamily="34" charset="0"/>
              </a:rPr>
              <a:t>utusu </a:t>
            </a:r>
            <a:r>
              <a:rPr lang="tr-TR" sz="1800" dirty="0">
                <a:effectLst/>
                <a:latin typeface="Calibri" panose="020F0502020204030204" pitchFamily="34" charset="0"/>
                <a:ea typeface="Calibri" panose="020F0502020204030204" pitchFamily="34" charset="0"/>
                <a:cs typeface="Arial" panose="020B0604020202020204" pitchFamily="34" charset="0"/>
              </a:rPr>
              <a:t>aracılığıyla istek ve şikayetler takip edilmektedir. </a:t>
            </a:r>
          </a:p>
          <a:p>
            <a:pPr marL="0" indent="0">
              <a:buNone/>
            </a:pPr>
            <a:r>
              <a:rPr lang="tr-TR" sz="1800" dirty="0">
                <a:latin typeface="Calibri" panose="020F0502020204030204" pitchFamily="34" charset="0"/>
                <a:ea typeface="Calibri" panose="020F0502020204030204" pitchFamily="34" charset="0"/>
                <a:cs typeface="Arial" panose="020B0604020202020204" pitchFamily="34" charset="0"/>
              </a:rPr>
              <a:t>Aylık olarak kutu açılıp gelen istek ve şikayetler kategorize edilip gelen şikayet yoğunluğuna göre aşağıdaki aksiyonlar alınmıştır;</a:t>
            </a:r>
          </a:p>
          <a:p>
            <a:pPr>
              <a:buFont typeface="Wingdings" panose="05000000000000000000" pitchFamily="2" charset="2"/>
              <a:buChar char="Ø"/>
            </a:pPr>
            <a:r>
              <a:rPr lang="tr-TR" sz="1800" dirty="0">
                <a:latin typeface="Calibri" panose="020F0502020204030204" pitchFamily="34" charset="0"/>
                <a:ea typeface="Calibri" panose="020F0502020204030204" pitchFamily="34" charset="0"/>
                <a:cs typeface="Arial" panose="020B0604020202020204" pitchFamily="34" charset="0"/>
              </a:rPr>
              <a:t>Tüm personelin üniformaları yenilenmek üzere siparişleri verildi,</a:t>
            </a:r>
          </a:p>
          <a:p>
            <a:pPr>
              <a:buFont typeface="Wingdings" panose="05000000000000000000" pitchFamily="2" charset="2"/>
              <a:buChar char="Ø"/>
            </a:pPr>
            <a:r>
              <a:rPr lang="tr-TR" sz="1800" dirty="0">
                <a:latin typeface="Calibri" panose="020F0502020204030204" pitchFamily="34" charset="0"/>
                <a:ea typeface="Calibri" panose="020F0502020204030204" pitchFamily="34" charset="0"/>
                <a:cs typeface="Arial" panose="020B0604020202020204" pitchFamily="34" charset="0"/>
              </a:rPr>
              <a:t>Soyunma dolapları revize edildi,</a:t>
            </a:r>
          </a:p>
          <a:p>
            <a:pPr>
              <a:buFont typeface="Wingdings" panose="05000000000000000000" pitchFamily="2" charset="2"/>
              <a:buChar char="Ø"/>
            </a:pPr>
            <a:r>
              <a:rPr lang="tr-TR" sz="1800" dirty="0">
                <a:latin typeface="Calibri" panose="020F0502020204030204" pitchFamily="34" charset="0"/>
                <a:ea typeface="Calibri" panose="020F0502020204030204" pitchFamily="34" charset="0"/>
                <a:cs typeface="Arial" panose="020B0604020202020204" pitchFamily="34" charset="0"/>
              </a:rPr>
              <a:t>Tuvaletler yenilendi,</a:t>
            </a:r>
          </a:p>
          <a:p>
            <a:pPr>
              <a:buFont typeface="Wingdings" panose="05000000000000000000" pitchFamily="2" charset="2"/>
              <a:buChar char="Ø"/>
            </a:pPr>
            <a:r>
              <a:rPr lang="tr-TR" sz="1800" dirty="0">
                <a:latin typeface="Calibri" panose="020F0502020204030204" pitchFamily="34" charset="0"/>
                <a:ea typeface="Calibri" panose="020F0502020204030204" pitchFamily="34" charset="0"/>
                <a:cs typeface="Arial" panose="020B0604020202020204" pitchFamily="34" charset="0"/>
              </a:rPr>
              <a:t>Yemekhane yenilendi ve yemekler isteklere göre çıkarıldı,</a:t>
            </a:r>
          </a:p>
          <a:p>
            <a:pPr>
              <a:buFont typeface="Wingdings" panose="05000000000000000000" pitchFamily="2" charset="2"/>
              <a:buChar char="Ø"/>
            </a:pPr>
            <a:r>
              <a:rPr lang="tr-TR" sz="1800" dirty="0">
                <a:latin typeface="Calibri" panose="020F0502020204030204" pitchFamily="34" charset="0"/>
                <a:ea typeface="Calibri" panose="020F0502020204030204" pitchFamily="34" charset="0"/>
                <a:cs typeface="Arial" panose="020B0604020202020204" pitchFamily="34" charset="0"/>
              </a:rPr>
              <a:t>Tüm personelimize eşit işe eşit ücret politikası uygulandı, terfiler performans ölçütlerine göre verildi, bölge bütçeleri analiz edilerek gerekli ücret iyileştirmeleri yapıldı.</a:t>
            </a:r>
          </a:p>
          <a:p>
            <a:pPr marL="0" indent="0">
              <a:buNone/>
            </a:pPr>
            <a:endParaRPr lang="tr-TR" sz="1800" dirty="0">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7" name="Grafik 6"/>
          <p:cNvGraphicFramePr>
            <a:graphicFrameLocks/>
          </p:cNvGraphicFramePr>
          <p:nvPr>
            <p:extLst>
              <p:ext uri="{D42A27DB-BD31-4B8C-83A1-F6EECF244321}">
                <p14:modId xmlns:p14="http://schemas.microsoft.com/office/powerpoint/2010/main" val="3749835398"/>
              </p:ext>
            </p:extLst>
          </p:nvPr>
        </p:nvGraphicFramePr>
        <p:xfrm>
          <a:off x="6548284" y="1077684"/>
          <a:ext cx="5218922" cy="37649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28551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9" name="Metin kutusu 8">
            <a:extLst>
              <a:ext uri="{FF2B5EF4-FFF2-40B4-BE49-F238E27FC236}">
                <a16:creationId xmlns:a16="http://schemas.microsoft.com/office/drawing/2014/main" id="{AF56F41A-E7BE-98BD-CCD4-498DF913C1D7}"/>
              </a:ext>
            </a:extLst>
          </p:cNvPr>
          <p:cNvSpPr txBox="1"/>
          <p:nvPr/>
        </p:nvSpPr>
        <p:spPr>
          <a:xfrm>
            <a:off x="390342" y="1643753"/>
            <a:ext cx="4833537" cy="3416320"/>
          </a:xfrm>
          <a:prstGeom prst="rect">
            <a:avLst/>
          </a:prstGeom>
          <a:noFill/>
        </p:spPr>
        <p:txBody>
          <a:bodyPr wrap="square" rtlCol="0">
            <a:spAutoFit/>
          </a:bodyPr>
          <a:lstStyle/>
          <a:p>
            <a:r>
              <a:rPr lang="tr-TR" dirty="0">
                <a:latin typeface="Calibri" panose="020F0502020204030204" pitchFamily="34" charset="0"/>
                <a:cs typeface="Calibri" panose="020F0502020204030204" pitchFamily="34" charset="0"/>
              </a:rPr>
              <a:t>Tesisimizde ki maaş politikamıza göre en düşük maaş asgari ücret olarak ayarlanmaktadır. Bu kapsamda 2023 yılında asgari ücretli çalışan personel sayımız </a:t>
            </a:r>
            <a:r>
              <a:rPr lang="tr-TR" b="1" dirty="0">
                <a:latin typeface="Calibri" panose="020F0502020204030204" pitchFamily="34" charset="0"/>
                <a:cs typeface="Calibri" panose="020F0502020204030204" pitchFamily="34" charset="0"/>
              </a:rPr>
              <a:t>%13 </a:t>
            </a:r>
            <a:r>
              <a:rPr lang="tr-TR" dirty="0">
                <a:latin typeface="Calibri" panose="020F0502020204030204" pitchFamily="34" charset="0"/>
                <a:cs typeface="Calibri" panose="020F0502020204030204" pitchFamily="34" charset="0"/>
              </a:rPr>
              <a:t>oranında azaltılmıştır.</a:t>
            </a:r>
          </a:p>
          <a:p>
            <a:endParaRPr lang="tr-TR"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Yoksulluk içinde yaşayan her yaştan erkek, kadın ve çocuk oranın en aza indirilmesi amaçlanmaktadır.  </a:t>
            </a:r>
          </a:p>
          <a:p>
            <a:endParaRPr lang="tr-TR"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Bu doğrultuda 2023 yılında asgari ücretin </a:t>
            </a:r>
            <a:r>
              <a:rPr lang="tr-TR" b="1" dirty="0">
                <a:latin typeface="Calibri" panose="020F0502020204030204" pitchFamily="34" charset="0"/>
                <a:cs typeface="Calibri" panose="020F0502020204030204" pitchFamily="34" charset="0"/>
              </a:rPr>
              <a:t>%24 </a:t>
            </a:r>
            <a:r>
              <a:rPr lang="tr-TR" dirty="0">
                <a:latin typeface="Calibri" panose="020F0502020204030204" pitchFamily="34" charset="0"/>
                <a:cs typeface="Calibri" panose="020F0502020204030204" pitchFamily="34" charset="0"/>
              </a:rPr>
              <a:t>fazlası olan ortalama ücret tutarımız 2023 yılında </a:t>
            </a:r>
            <a:r>
              <a:rPr lang="tr-TR" b="1" dirty="0">
                <a:latin typeface="Calibri" panose="020F0502020204030204" pitchFamily="34" charset="0"/>
                <a:cs typeface="Calibri" panose="020F0502020204030204" pitchFamily="34" charset="0"/>
              </a:rPr>
              <a:t>%35’e </a:t>
            </a:r>
            <a:r>
              <a:rPr lang="tr-TR" dirty="0">
                <a:latin typeface="Calibri" panose="020F0502020204030204" pitchFamily="34" charset="0"/>
                <a:cs typeface="Calibri" panose="020F0502020204030204" pitchFamily="34" charset="0"/>
              </a:rPr>
              <a:t>yükseltilmiştir.</a:t>
            </a:r>
          </a:p>
        </p:txBody>
      </p:sp>
      <p:graphicFrame>
        <p:nvGraphicFramePr>
          <p:cNvPr id="5" name="Grafik 4">
            <a:extLst>
              <a:ext uri="{FF2B5EF4-FFF2-40B4-BE49-F238E27FC236}">
                <a16:creationId xmlns:a16="http://schemas.microsoft.com/office/drawing/2014/main" id="{21FB13E5-28CF-4DB9-BE88-E1C9858591B4}"/>
              </a:ext>
            </a:extLst>
          </p:cNvPr>
          <p:cNvGraphicFramePr>
            <a:graphicFrameLocks/>
          </p:cNvGraphicFramePr>
          <p:nvPr>
            <p:extLst>
              <p:ext uri="{D42A27DB-BD31-4B8C-83A1-F6EECF244321}">
                <p14:modId xmlns:p14="http://schemas.microsoft.com/office/powerpoint/2010/main" val="126487769"/>
              </p:ext>
            </p:extLst>
          </p:nvPr>
        </p:nvGraphicFramePr>
        <p:xfrm>
          <a:off x="5978769" y="1441938"/>
          <a:ext cx="6031522" cy="43258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22111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BC22027C-7955-8540-C4E3-845AA84B37F6}"/>
              </a:ext>
            </a:extLst>
          </p:cNvPr>
          <p:cNvSpPr txBox="1"/>
          <p:nvPr/>
        </p:nvSpPr>
        <p:spPr>
          <a:xfrm>
            <a:off x="438912" y="1460090"/>
            <a:ext cx="5224469" cy="4974780"/>
          </a:xfrm>
          <a:prstGeom prst="rect">
            <a:avLst/>
          </a:prstGeom>
        </p:spPr>
        <p:txBody>
          <a:bodyPr vert="horz" lIns="91440" tIns="45720" rIns="91440" bIns="45720" rtlCol="0">
            <a:normAutofit/>
          </a:bodyPr>
          <a:lstStyle/>
          <a:p>
            <a:pPr marL="285750" marR="433070" indent="-285750">
              <a:spcAft>
                <a:spcPts val="800"/>
              </a:spcAft>
              <a:buFont typeface="Arial" panose="020B0604020202020204" pitchFamily="34" charset="0"/>
              <a:buChar char="•"/>
            </a:pPr>
            <a:r>
              <a:rPr lang="tr-TR" sz="1600" dirty="0">
                <a:latin typeface="Calibri" panose="020F0502020204030204" pitchFamily="34" charset="0"/>
                <a:cs typeface="Calibri" panose="020F0502020204030204" pitchFamily="34" charset="0"/>
              </a:rPr>
              <a:t>Başkent Ankara’da şehrin merkezi Çankaya’da yer alan tesisimiz: Ankara Şehir merkezine 3 km, Ankara Esenboğa Havalimanına 24 km mesafede bulunmaktadır.  Hotel </a:t>
            </a:r>
            <a:r>
              <a:rPr lang="tr-TR" sz="1600" dirty="0" err="1">
                <a:latin typeface="Calibri" panose="020F0502020204030204" pitchFamily="34" charset="0"/>
                <a:cs typeface="Calibri" panose="020F0502020204030204" pitchFamily="34" charset="0"/>
              </a:rPr>
              <a:t>İçkale</a:t>
            </a:r>
            <a:r>
              <a:rPr lang="tr-TR" sz="1600" dirty="0">
                <a:latin typeface="Calibri" panose="020F0502020204030204" pitchFamily="34" charset="0"/>
                <a:cs typeface="Calibri" panose="020F0502020204030204" pitchFamily="34" charset="0"/>
              </a:rPr>
              <a:t>, Ankara’nın en merkezi noktası Çankaya ilçesinde kurulu olup, 11.562,00 m²lik bir alan üzerinde kurulmuştur.</a:t>
            </a:r>
          </a:p>
          <a:p>
            <a:pPr marR="433070">
              <a:spcAft>
                <a:spcPts val="800"/>
              </a:spcAft>
            </a:pPr>
            <a:endParaRPr lang="tr-TR" sz="1600" dirty="0">
              <a:latin typeface="Calibri" panose="020F0502020204030204" pitchFamily="34" charset="0"/>
              <a:cs typeface="Calibri" panose="020F0502020204030204" pitchFamily="34" charset="0"/>
            </a:endParaRPr>
          </a:p>
          <a:p>
            <a:pPr marL="285750" marR="433070" indent="-285750">
              <a:spcAft>
                <a:spcPts val="800"/>
              </a:spcAft>
              <a:buFont typeface="Arial" panose="020B0604020202020204" pitchFamily="34" charset="0"/>
              <a:buChar char="•"/>
            </a:pPr>
            <a:r>
              <a:rPr lang="tr-TR" sz="1600" dirty="0">
                <a:latin typeface="Calibri" panose="020F0502020204030204" pitchFamily="34" charset="0"/>
                <a:cs typeface="Calibri" panose="020F0502020204030204" pitchFamily="34" charset="0"/>
              </a:rPr>
              <a:t>Konferans salonu değişik ebatlardaki 4 toplantı odasıyla, toplantı mekanlarımız modern   teknoloji ile donanmış ve her türlü toplantı gruplarına ve organizasyonlara hitap etmektedir.</a:t>
            </a:r>
          </a:p>
          <a:p>
            <a:pPr>
              <a:lnSpc>
                <a:spcPct val="90000"/>
              </a:lnSpc>
              <a:spcAft>
                <a:spcPts val="800"/>
              </a:spcAft>
            </a:pPr>
            <a:endParaRPr lang="en-US" dirty="0">
              <a:effectLst/>
              <a:latin typeface="Calibri" panose="020F0502020204030204" pitchFamily="34" charset="0"/>
              <a:cs typeface="Calibri" panose="020F0502020204030204" pitchFamily="34" charset="0"/>
            </a:endParaRPr>
          </a:p>
        </p:txBody>
      </p:sp>
      <p:sp>
        <p:nvSpPr>
          <p:cNvPr id="9" name="Metin kutusu 8">
            <a:extLst>
              <a:ext uri="{FF2B5EF4-FFF2-40B4-BE49-F238E27FC236}">
                <a16:creationId xmlns:a16="http://schemas.microsoft.com/office/drawing/2014/main" id="{5078480A-B477-3653-9C65-F8A54DBFA9D3}"/>
              </a:ext>
            </a:extLst>
          </p:cNvPr>
          <p:cNvSpPr txBox="1"/>
          <p:nvPr/>
        </p:nvSpPr>
        <p:spPr>
          <a:xfrm>
            <a:off x="267154" y="423130"/>
            <a:ext cx="5714509" cy="480131"/>
          </a:xfrm>
          <a:prstGeom prst="rect">
            <a:avLst/>
          </a:prstGeom>
          <a:noFill/>
        </p:spPr>
        <p:txBody>
          <a:bodyPr wrap="square" rtlCol="0">
            <a:spAutoFit/>
          </a:bodyPr>
          <a:lstStyle/>
          <a:p>
            <a:pPr marL="114300" lvl="0">
              <a:lnSpc>
                <a:spcPct val="90000"/>
              </a:lnSpc>
              <a:spcBef>
                <a:spcPts val="1200"/>
              </a:spcBef>
            </a:pPr>
            <a:r>
              <a:rPr lang="tr-TR" sz="2800" b="1" dirty="0">
                <a:solidFill>
                  <a:schemeClr val="tx2">
                    <a:lumMod val="75000"/>
                    <a:lumOff val="25000"/>
                  </a:schemeClr>
                </a:solidFill>
                <a:effectLst/>
                <a:latin typeface="Calibri" panose="020F0502020204030204" pitchFamily="34" charset="0"/>
                <a:cs typeface="Calibri" panose="020F0502020204030204" pitchFamily="34" charset="0"/>
              </a:rPr>
              <a:t>2. </a:t>
            </a:r>
            <a:r>
              <a:rPr lang="en-US" sz="2800" b="1" dirty="0">
                <a:solidFill>
                  <a:schemeClr val="tx2">
                    <a:lumMod val="75000"/>
                    <a:lumOff val="25000"/>
                  </a:schemeClr>
                </a:solidFill>
                <a:effectLst/>
                <a:latin typeface="Calibri" panose="020F0502020204030204" pitchFamily="34" charset="0"/>
                <a:cs typeface="Calibri" panose="020F0502020204030204" pitchFamily="34" charset="0"/>
              </a:rPr>
              <a:t>Tesis </a:t>
            </a:r>
            <a:r>
              <a:rPr lang="en-US" sz="2800" b="1" dirty="0" err="1">
                <a:solidFill>
                  <a:schemeClr val="tx2">
                    <a:lumMod val="75000"/>
                    <a:lumOff val="25000"/>
                  </a:schemeClr>
                </a:solidFill>
                <a:effectLst/>
                <a:latin typeface="Calibri" panose="020F0502020204030204" pitchFamily="34" charset="0"/>
                <a:cs typeface="Calibri" panose="020F0502020204030204" pitchFamily="34" charset="0"/>
              </a:rPr>
              <a:t>Tanıtımı</a:t>
            </a:r>
            <a:r>
              <a:rPr lang="en-US" sz="2800" b="1" dirty="0">
                <a:solidFill>
                  <a:schemeClr val="tx2">
                    <a:lumMod val="75000"/>
                    <a:lumOff val="25000"/>
                  </a:schemeClr>
                </a:solidFill>
                <a:effectLst/>
                <a:latin typeface="Calibri" panose="020F0502020204030204" pitchFamily="34" charset="0"/>
                <a:cs typeface="Calibri" panose="020F0502020204030204" pitchFamily="34" charset="0"/>
              </a:rPr>
              <a:t> </a:t>
            </a:r>
            <a:r>
              <a:rPr lang="en-US" sz="2800" b="1" dirty="0" err="1">
                <a:solidFill>
                  <a:schemeClr val="tx2">
                    <a:lumMod val="75000"/>
                    <a:lumOff val="25000"/>
                  </a:schemeClr>
                </a:solidFill>
                <a:effectLst/>
                <a:latin typeface="Calibri" panose="020F0502020204030204" pitchFamily="34" charset="0"/>
                <a:cs typeface="Calibri" panose="020F0502020204030204" pitchFamily="34" charset="0"/>
              </a:rPr>
              <a:t>ve</a:t>
            </a:r>
            <a:r>
              <a:rPr lang="en-US" sz="2800" b="1" dirty="0">
                <a:solidFill>
                  <a:schemeClr val="tx2">
                    <a:lumMod val="75000"/>
                    <a:lumOff val="25000"/>
                  </a:schemeClr>
                </a:solidFill>
                <a:effectLst/>
                <a:latin typeface="Calibri" panose="020F0502020204030204" pitchFamily="34" charset="0"/>
                <a:cs typeface="Calibri" panose="020F0502020204030204" pitchFamily="34" charset="0"/>
              </a:rPr>
              <a:t> Tesis </a:t>
            </a:r>
            <a:r>
              <a:rPr lang="en-US" sz="2800" b="1" dirty="0" err="1">
                <a:solidFill>
                  <a:schemeClr val="tx2">
                    <a:lumMod val="75000"/>
                    <a:lumOff val="25000"/>
                  </a:schemeClr>
                </a:solidFill>
                <a:effectLst/>
                <a:latin typeface="Calibri" panose="020F0502020204030204" pitchFamily="34" charset="0"/>
                <a:cs typeface="Calibri" panose="020F0502020204030204" pitchFamily="34" charset="0"/>
              </a:rPr>
              <a:t>Özellikleri</a:t>
            </a:r>
            <a:r>
              <a:rPr lang="en-US" sz="2800" b="1" dirty="0">
                <a:solidFill>
                  <a:schemeClr val="tx2">
                    <a:lumMod val="75000"/>
                    <a:lumOff val="25000"/>
                  </a:schemeClr>
                </a:solidFill>
                <a:effectLst/>
                <a:latin typeface="Calibri" panose="020F0502020204030204" pitchFamily="34" charset="0"/>
                <a:cs typeface="Calibri" panose="020F0502020204030204" pitchFamily="34" charset="0"/>
              </a:rPr>
              <a:t> </a:t>
            </a:r>
            <a:endParaRPr lang="en-US" sz="2800" dirty="0">
              <a:solidFill>
                <a:schemeClr val="tx2">
                  <a:lumMod val="75000"/>
                  <a:lumOff val="25000"/>
                </a:schemeClr>
              </a:solidFill>
              <a:effectLst/>
              <a:latin typeface="Calibri" panose="020F0502020204030204" pitchFamily="34" charset="0"/>
              <a:cs typeface="Calibri" panose="020F0502020204030204" pitchFamily="34" charset="0"/>
            </a:endParaRPr>
          </a:p>
        </p:txBody>
      </p:sp>
      <p:pic>
        <p:nvPicPr>
          <p:cNvPr id="6" name="Resim 5">
            <a:extLst>
              <a:ext uri="{FF2B5EF4-FFF2-40B4-BE49-F238E27FC236}">
                <a16:creationId xmlns:a16="http://schemas.microsoft.com/office/drawing/2014/main" id="{0D01772F-FF39-4BE7-B16A-2D62678F35F6}"/>
              </a:ext>
            </a:extLst>
          </p:cNvPr>
          <p:cNvPicPr/>
          <p:nvPr/>
        </p:nvPicPr>
        <p:blipFill>
          <a:blip r:embed="rId2" cstate="hqprint">
            <a:extLst>
              <a:ext uri="{28A0092B-C50C-407E-A947-70E740481C1C}">
                <a14:useLocalDpi xmlns:a14="http://schemas.microsoft.com/office/drawing/2010/main" val="0"/>
              </a:ext>
            </a:extLst>
          </a:blip>
          <a:stretch>
            <a:fillRect/>
          </a:stretch>
        </p:blipFill>
        <p:spPr>
          <a:xfrm>
            <a:off x="7439486" y="0"/>
            <a:ext cx="3790765" cy="3629051"/>
          </a:xfrm>
          <a:prstGeom prst="rect">
            <a:avLst/>
          </a:prstGeom>
        </p:spPr>
      </p:pic>
      <p:pic>
        <p:nvPicPr>
          <p:cNvPr id="5" name="Resim 4">
            <a:extLst>
              <a:ext uri="{FF2B5EF4-FFF2-40B4-BE49-F238E27FC236}">
                <a16:creationId xmlns:a16="http://schemas.microsoft.com/office/drawing/2014/main" id="{37146E2F-36CE-415B-AB00-6D0E1B88415C}"/>
              </a:ext>
            </a:extLst>
          </p:cNvPr>
          <p:cNvPicPr>
            <a:picLocks noChangeAspect="1"/>
          </p:cNvPicPr>
          <p:nvPr/>
        </p:nvPicPr>
        <p:blipFill>
          <a:blip r:embed="rId3"/>
          <a:stretch>
            <a:fillRect/>
          </a:stretch>
        </p:blipFill>
        <p:spPr>
          <a:xfrm>
            <a:off x="6528621" y="3735755"/>
            <a:ext cx="5167343" cy="2903301"/>
          </a:xfrm>
          <a:prstGeom prst="rect">
            <a:avLst/>
          </a:prstGeom>
        </p:spPr>
      </p:pic>
      <p:pic>
        <p:nvPicPr>
          <p:cNvPr id="1028" name="Resim 6">
            <a:extLst>
              <a:ext uri="{FF2B5EF4-FFF2-40B4-BE49-F238E27FC236}">
                <a16:creationId xmlns:a16="http://schemas.microsoft.com/office/drawing/2014/main" id="{74E36A99-3F86-495F-BE54-B3194D69B49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0"/>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Resim 8">
            <a:extLst>
              <a:ext uri="{FF2B5EF4-FFF2-40B4-BE49-F238E27FC236}">
                <a16:creationId xmlns:a16="http://schemas.microsoft.com/office/drawing/2014/main" id="{B76644DB-2EA7-42E5-99EA-6579BFA5D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04850" cy="628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Resim 9">
            <a:extLst>
              <a:ext uri="{FF2B5EF4-FFF2-40B4-BE49-F238E27FC236}">
                <a16:creationId xmlns:a16="http://schemas.microsoft.com/office/drawing/2014/main" id="{879196CD-1D8D-46EB-960B-A208A360A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9150" cy="5905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Resim 12">
            <a:extLst>
              <a:ext uri="{FF2B5EF4-FFF2-40B4-BE49-F238E27FC236}">
                <a16:creationId xmlns:a16="http://schemas.microsoft.com/office/drawing/2014/main" id="{40AC2E7E-7B37-4473-8CE3-098C1C6BA3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47725" cy="61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38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454743" y="978568"/>
            <a:ext cx="11288078" cy="5561254"/>
          </a:xfrm>
        </p:spPr>
        <p:txBody>
          <a:bodyPr>
            <a:normAutofit/>
          </a:bodyPr>
          <a:lstStyle/>
          <a:p>
            <a:pPr>
              <a:lnSpc>
                <a:spcPct val="107000"/>
              </a:lnSpc>
              <a:spcAft>
                <a:spcPts val="800"/>
              </a:spcAft>
              <a:buFont typeface="Wingdings" panose="05000000000000000000" pitchFamily="2" charset="2"/>
              <a:buChar char="Ø"/>
            </a:pPr>
            <a:r>
              <a:rPr lang="tr-TR" sz="1800" i="1" dirty="0">
                <a:effectLst/>
                <a:latin typeface="Calibri" panose="020F0502020204030204" pitchFamily="34" charset="0"/>
                <a:ea typeface="Calibri" panose="020F0502020204030204" pitchFamily="34" charset="0"/>
                <a:cs typeface="Arial" panose="020B0604020202020204" pitchFamily="34" charset="0"/>
              </a:rPr>
              <a:t>ÖZEL GÜNLER VE AKTİVİTELER</a:t>
            </a: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Çalışanlarımızın bizim için ne kadar değerli olduklarını, kendilerini özel hissetmelerini, motivasyonlarını arttırmayı ve ekip ruhunu benimsemelerini sağlamak ve göstermek adına çeşitli organizasyonlar planlayıp yapmaktayız.</a:t>
            </a:r>
            <a:endParaRPr lang="tr-TR" sz="1800" dirty="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Tüm personel ve yöneticilerimizin katılımıyla;</a:t>
            </a:r>
          </a:p>
          <a:p>
            <a:pPr>
              <a:lnSpc>
                <a:spcPct val="107000"/>
              </a:lnSpc>
            </a:pPr>
            <a:r>
              <a:rPr lang="tr-TR" sz="1800" dirty="0">
                <a:effectLst/>
                <a:latin typeface="Calibri" panose="020F0502020204030204" pitchFamily="34" charset="0"/>
                <a:ea typeface="Calibri" panose="020F0502020204030204" pitchFamily="34" charset="0"/>
                <a:cs typeface="Arial" panose="020B0604020202020204" pitchFamily="34" charset="0"/>
              </a:rPr>
              <a:t>Personel Gala Gecesi (Yılda 1 Kez)</a:t>
            </a:r>
          </a:p>
          <a:p>
            <a:pPr>
              <a:lnSpc>
                <a:spcPct val="107000"/>
              </a:lnSpc>
            </a:pPr>
            <a:r>
              <a:rPr lang="tr-TR" sz="1800" dirty="0">
                <a:effectLst/>
                <a:latin typeface="Calibri" panose="020F0502020204030204" pitchFamily="34" charset="0"/>
                <a:ea typeface="Calibri" panose="020F0502020204030204" pitchFamily="34" charset="0"/>
                <a:cs typeface="Arial" panose="020B0604020202020204" pitchFamily="34" charset="0"/>
              </a:rPr>
              <a:t>Personel Barbekü Partileri (Yılda 1 Kez)</a:t>
            </a:r>
          </a:p>
          <a:p>
            <a:pPr>
              <a:lnSpc>
                <a:spcPct val="107000"/>
              </a:lnSpc>
            </a:pPr>
            <a:r>
              <a:rPr lang="tr-TR" sz="1800" dirty="0">
                <a:latin typeface="Calibri" panose="020F0502020204030204" pitchFamily="34" charset="0"/>
                <a:ea typeface="Calibri" panose="020F0502020204030204" pitchFamily="34" charset="0"/>
                <a:cs typeface="Arial" panose="020B0604020202020204" pitchFamily="34" charset="0"/>
              </a:rPr>
              <a:t>Çeşitli Sosyal Aktiviteler </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tr-TR" sz="1800" dirty="0">
                <a:effectLst/>
                <a:latin typeface="Calibri" panose="020F0502020204030204" pitchFamily="34" charset="0"/>
                <a:ea typeface="Calibri" panose="020F0502020204030204" pitchFamily="34" charset="0"/>
                <a:cs typeface="Arial" panose="020B0604020202020204" pitchFamily="34" charset="0"/>
              </a:rPr>
              <a:t>Ramazan Ayı İftarları (Yılda 1 Kez)</a:t>
            </a:r>
          </a:p>
          <a:p>
            <a:pPr>
              <a:lnSpc>
                <a:spcPct val="107000"/>
              </a:lnSpc>
            </a:pPr>
            <a:r>
              <a:rPr lang="tr-TR" sz="1800" dirty="0">
                <a:effectLst/>
                <a:latin typeface="Calibri" panose="020F0502020204030204" pitchFamily="34" charset="0"/>
                <a:ea typeface="Calibri" panose="020F0502020204030204" pitchFamily="34" charset="0"/>
                <a:cs typeface="Arial" panose="020B0604020202020204" pitchFamily="34" charset="0"/>
              </a:rPr>
              <a:t>Ayın- Yılın Personel Seçimi ve Organizasyonu(Her Ay Düzenli Olarak 12 Adet Personel Seçiliyor)</a:t>
            </a:r>
          </a:p>
          <a:p>
            <a:pPr>
              <a:lnSpc>
                <a:spcPct val="107000"/>
              </a:lnSpc>
            </a:pPr>
            <a:r>
              <a:rPr lang="tr-TR" sz="1800" dirty="0">
                <a:effectLst/>
                <a:latin typeface="Calibri" panose="020F0502020204030204" pitchFamily="34" charset="0"/>
                <a:ea typeface="Calibri" panose="020F0502020204030204" pitchFamily="34" charset="0"/>
                <a:cs typeface="Arial" panose="020B0604020202020204" pitchFamily="34" charset="0"/>
              </a:rPr>
              <a:t>Doğum Günü Organizasyonları (Sürekli)</a:t>
            </a:r>
          </a:p>
          <a:p>
            <a:pPr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a:p>
            <a:endParaRPr lang="tr-TR" dirty="0"/>
          </a:p>
        </p:txBody>
      </p:sp>
    </p:spTree>
    <p:extLst>
      <p:ext uri="{BB962C8B-B14F-4D97-AF65-F5344CB8AC3E}">
        <p14:creationId xmlns:p14="http://schemas.microsoft.com/office/powerpoint/2010/main" val="1256934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A03A3F74-77E6-84F2-9343-E31D85A3B353}"/>
              </a:ext>
            </a:extLst>
          </p:cNvPr>
          <p:cNvSpPr txBox="1">
            <a:spLocks noGrp="1"/>
          </p:cNvSpPr>
          <p:nvPr>
            <p:ph type="title"/>
          </p:nvPr>
        </p:nvSpPr>
        <p:spPr>
          <a:xfrm>
            <a:off x="496208" y="354839"/>
            <a:ext cx="5599792" cy="1225159"/>
          </a:xfrm>
          <a:prstGeom prst="rect">
            <a:avLst/>
          </a:prstGeom>
        </p:spPr>
        <p:txBody>
          <a:bodyPr vert="horz" lIns="91440" tIns="45720" rIns="91440" bIns="45720" rtlCol="0" anchor="ctr">
            <a:normAutofit/>
          </a:bodyPr>
          <a:lstStyle/>
          <a:p>
            <a:pPr marL="342900" indent="-342900">
              <a:buFont typeface="Wingdings" panose="05000000000000000000" pitchFamily="2" charset="2"/>
              <a:buChar char="Ø"/>
            </a:pPr>
            <a:r>
              <a:rPr lang="en-US" sz="2000" i="1" dirty="0">
                <a:latin typeface="Calibri" panose="020F0502020204030204" pitchFamily="34" charset="0"/>
                <a:ea typeface="Calibri" panose="020F0502020204030204" pitchFamily="34" charset="0"/>
                <a:cs typeface="Arial" panose="020B0604020202020204" pitchFamily="34" charset="0"/>
              </a:rPr>
              <a:t>DOĞUM GÜNÜ ORGANİZASYONLARI</a:t>
            </a:r>
          </a:p>
        </p:txBody>
      </p:sp>
      <p:sp>
        <p:nvSpPr>
          <p:cNvPr id="14" name="Metin kutusu 13">
            <a:extLst>
              <a:ext uri="{FF2B5EF4-FFF2-40B4-BE49-F238E27FC236}">
                <a16:creationId xmlns:a16="http://schemas.microsoft.com/office/drawing/2014/main" id="{634B0E04-EF1B-8480-0A88-1B2DE33A827E}"/>
              </a:ext>
            </a:extLst>
          </p:cNvPr>
          <p:cNvSpPr txBox="1"/>
          <p:nvPr/>
        </p:nvSpPr>
        <p:spPr>
          <a:xfrm>
            <a:off x="523883" y="1476093"/>
            <a:ext cx="4548307" cy="4762850"/>
          </a:xfrm>
          <a:prstGeom prst="rect">
            <a:avLst/>
          </a:prstGeom>
        </p:spPr>
        <p:txBody>
          <a:bodyPr vert="horz" lIns="91440" tIns="45720" rIns="91440" bIns="45720" rtlCol="0">
            <a:normAutofit/>
          </a:bodyPr>
          <a:lstStyle/>
          <a:p>
            <a:pPr defTabSz="914400">
              <a:lnSpc>
                <a:spcPct val="90000"/>
              </a:lnSpc>
              <a:spcAft>
                <a:spcPts val="600"/>
              </a:spcAft>
            </a:pPr>
            <a:endParaRPr lang="tr-TR" dirty="0">
              <a:latin typeface="Calibri" panose="020F0502020204030204" pitchFamily="34" charset="0"/>
              <a:ea typeface="Calibri" panose="020F0502020204030204" pitchFamily="34" charset="0"/>
              <a:cs typeface="Arial" panose="020B0604020202020204" pitchFamily="34" charset="0"/>
            </a:endParaRPr>
          </a:p>
          <a:p>
            <a:pPr defTabSz="914400">
              <a:lnSpc>
                <a:spcPct val="90000"/>
              </a:lnSpc>
              <a:spcAft>
                <a:spcPts val="600"/>
              </a:spcAft>
            </a:pPr>
            <a:endParaRPr lang="tr-TR" dirty="0">
              <a:latin typeface="Calibri" panose="020F0502020204030204" pitchFamily="34" charset="0"/>
              <a:ea typeface="Calibri" panose="020F0502020204030204" pitchFamily="34" charset="0"/>
              <a:cs typeface="Arial" panose="020B0604020202020204" pitchFamily="34" charset="0"/>
            </a:endParaRPr>
          </a:p>
          <a:p>
            <a:pPr defTabSz="914400">
              <a:lnSpc>
                <a:spcPct val="90000"/>
              </a:lnSpc>
              <a:spcAft>
                <a:spcPts val="600"/>
              </a:spcAft>
            </a:pPr>
            <a:endParaRPr lang="tr-TR" dirty="0">
              <a:latin typeface="Calibri" panose="020F0502020204030204" pitchFamily="34" charset="0"/>
              <a:ea typeface="Calibri" panose="020F0502020204030204" pitchFamily="34" charset="0"/>
              <a:cs typeface="Arial" panose="020B0604020202020204" pitchFamily="34" charset="0"/>
            </a:endParaRPr>
          </a:p>
          <a:p>
            <a:pPr defTabSz="914400">
              <a:lnSpc>
                <a:spcPct val="90000"/>
              </a:lnSpc>
              <a:spcAft>
                <a:spcPts val="600"/>
              </a:spcAft>
            </a:pPr>
            <a:endParaRPr lang="tr-TR" dirty="0">
              <a:latin typeface="Calibri" panose="020F0502020204030204" pitchFamily="34" charset="0"/>
              <a:ea typeface="Calibri" panose="020F0502020204030204" pitchFamily="34" charset="0"/>
              <a:cs typeface="Arial" panose="020B0604020202020204" pitchFamily="34" charset="0"/>
            </a:endParaRPr>
          </a:p>
          <a:p>
            <a:pPr defTabSz="914400">
              <a:lnSpc>
                <a:spcPct val="90000"/>
              </a:lnSpc>
              <a:spcAft>
                <a:spcPts val="600"/>
              </a:spcAft>
            </a:pPr>
            <a:r>
              <a:rPr lang="en-US" dirty="0">
                <a:latin typeface="Calibri" panose="020F0502020204030204" pitchFamily="34" charset="0"/>
                <a:ea typeface="Calibri" panose="020F0502020204030204" pitchFamily="34" charset="0"/>
                <a:cs typeface="Arial" panose="020B0604020202020204" pitchFamily="34" charset="0"/>
              </a:rPr>
              <a:t>202</a:t>
            </a:r>
            <a:r>
              <a:rPr lang="tr-TR" dirty="0">
                <a:latin typeface="Calibri" panose="020F0502020204030204" pitchFamily="34" charset="0"/>
                <a:ea typeface="Calibri" panose="020F0502020204030204" pitchFamily="34" charset="0"/>
                <a:cs typeface="Arial" panose="020B0604020202020204" pitchFamily="34" charset="0"/>
              </a:rPr>
              <a:t>2 yılından bu yana her ay Genel Müdür, İnsan Kaynakları Müdürü ve ilgili</a:t>
            </a:r>
            <a:r>
              <a:rPr lang="en-US" dirty="0">
                <a:latin typeface="Calibri" panose="020F0502020204030204" pitchFamily="34" charset="0"/>
                <a:ea typeface="Calibri" panose="020F0502020204030204" pitchFamily="34" charset="0"/>
                <a:cs typeface="Arial" panose="020B0604020202020204" pitchFamily="34" charset="0"/>
              </a:rPr>
              <a:t> </a:t>
            </a:r>
            <a:r>
              <a:rPr lang="tr-TR" dirty="0">
                <a:latin typeface="Calibri" panose="020F0502020204030204" pitchFamily="34" charset="0"/>
                <a:ea typeface="Calibri" panose="020F0502020204030204" pitchFamily="34" charset="0"/>
                <a:cs typeface="Arial" panose="020B0604020202020204" pitchFamily="34" charset="0"/>
              </a:rPr>
              <a:t>departman yöneticileri ile birlikte tebrik edip, o ay doğan personellerimiz ile birlikte doğum günü partisi yapmaktayız</a:t>
            </a:r>
            <a:r>
              <a:rPr lang="en-US" dirty="0">
                <a:latin typeface="Calibri" panose="020F0502020204030204" pitchFamily="34" charset="0"/>
                <a:ea typeface="Calibri" panose="020F0502020204030204" pitchFamily="34" charset="0"/>
                <a:cs typeface="Arial" panose="020B0604020202020204" pitchFamily="34" charset="0"/>
              </a:rPr>
              <a:t>. </a:t>
            </a:r>
          </a:p>
        </p:txBody>
      </p:sp>
      <p:pic>
        <p:nvPicPr>
          <p:cNvPr id="9" name="İçerik Yer Tutucusu 8">
            <a:extLst>
              <a:ext uri="{FF2B5EF4-FFF2-40B4-BE49-F238E27FC236}">
                <a16:creationId xmlns:a16="http://schemas.microsoft.com/office/drawing/2014/main" id="{BB3CBB70-62E0-4C0D-9A40-F82F22751D5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7941381" y="4198262"/>
            <a:ext cx="1544567" cy="2184973"/>
          </a:xfrm>
        </p:spPr>
      </p:pic>
      <p:pic>
        <p:nvPicPr>
          <p:cNvPr id="13" name="Resim 12">
            <a:extLst>
              <a:ext uri="{FF2B5EF4-FFF2-40B4-BE49-F238E27FC236}">
                <a16:creationId xmlns:a16="http://schemas.microsoft.com/office/drawing/2014/main" id="{B5C84BA0-B05A-42EA-8D2B-30A3DE1648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66169" y="208710"/>
            <a:ext cx="2736606" cy="3648808"/>
          </a:xfrm>
          <a:prstGeom prst="rect">
            <a:avLst/>
          </a:prstGeom>
        </p:spPr>
      </p:pic>
      <p:pic>
        <p:nvPicPr>
          <p:cNvPr id="16" name="Resim 15">
            <a:extLst>
              <a:ext uri="{FF2B5EF4-FFF2-40B4-BE49-F238E27FC236}">
                <a16:creationId xmlns:a16="http://schemas.microsoft.com/office/drawing/2014/main" id="{9B7DD96E-E91A-46EF-99D1-ACFAC8DF128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44481" y="3857517"/>
            <a:ext cx="2149849" cy="2866465"/>
          </a:xfrm>
          <a:prstGeom prst="rect">
            <a:avLst/>
          </a:prstGeom>
        </p:spPr>
      </p:pic>
      <p:pic>
        <p:nvPicPr>
          <p:cNvPr id="3" name="Resim 2">
            <a:extLst>
              <a:ext uri="{FF2B5EF4-FFF2-40B4-BE49-F238E27FC236}">
                <a16:creationId xmlns:a16="http://schemas.microsoft.com/office/drawing/2014/main" id="{5061202E-63D0-4FE3-9F60-8B882361F6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66169" y="3857517"/>
            <a:ext cx="2216680" cy="2955574"/>
          </a:xfrm>
          <a:prstGeom prst="rect">
            <a:avLst/>
          </a:prstGeom>
        </p:spPr>
      </p:pic>
      <p:pic>
        <p:nvPicPr>
          <p:cNvPr id="7" name="Resim 6">
            <a:extLst>
              <a:ext uri="{FF2B5EF4-FFF2-40B4-BE49-F238E27FC236}">
                <a16:creationId xmlns:a16="http://schemas.microsoft.com/office/drawing/2014/main" id="{4B8E754E-9293-4792-8D8C-34AB6328381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57724" y="208711"/>
            <a:ext cx="2736606" cy="3648806"/>
          </a:xfrm>
          <a:prstGeom prst="rect">
            <a:avLst/>
          </a:prstGeom>
        </p:spPr>
      </p:pic>
    </p:spTree>
    <p:extLst>
      <p:ext uri="{BB962C8B-B14F-4D97-AF65-F5344CB8AC3E}">
        <p14:creationId xmlns:p14="http://schemas.microsoft.com/office/powerpoint/2010/main" val="759164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454743" y="978568"/>
            <a:ext cx="11288078" cy="5561254"/>
          </a:xfrm>
        </p:spPr>
        <p:txBody>
          <a:bodyPr>
            <a:normAutofit/>
          </a:bodyPr>
          <a:lstStyle/>
          <a:p>
            <a:pPr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a:p>
            <a:endParaRPr lang="tr-TR" dirty="0"/>
          </a:p>
        </p:txBody>
      </p:sp>
      <p:sp>
        <p:nvSpPr>
          <p:cNvPr id="7" name="Metin kutusu 6">
            <a:extLst>
              <a:ext uri="{FF2B5EF4-FFF2-40B4-BE49-F238E27FC236}">
                <a16:creationId xmlns:a16="http://schemas.microsoft.com/office/drawing/2014/main" id="{3E80F987-21FE-D674-C838-07DDED4B6EF2}"/>
              </a:ext>
            </a:extLst>
          </p:cNvPr>
          <p:cNvSpPr txBox="1"/>
          <p:nvPr/>
        </p:nvSpPr>
        <p:spPr>
          <a:xfrm>
            <a:off x="316442" y="1138877"/>
            <a:ext cx="3165987" cy="369332"/>
          </a:xfrm>
          <a:prstGeom prst="rect">
            <a:avLst/>
          </a:prstGeom>
          <a:noFill/>
        </p:spPr>
        <p:txBody>
          <a:bodyPr wrap="square" rtlCol="0">
            <a:spAutoFit/>
          </a:bodyPr>
          <a:lstStyle/>
          <a:p>
            <a:pPr marL="285750" indent="-285750">
              <a:buFont typeface="Wingdings" panose="05000000000000000000" pitchFamily="2" charset="2"/>
              <a:buChar char="Ø"/>
            </a:pPr>
            <a:r>
              <a:rPr lang="tr-TR" i="1" dirty="0"/>
              <a:t>PERSONEL GECESİ GALASI </a:t>
            </a:r>
          </a:p>
        </p:txBody>
      </p:sp>
      <p:sp>
        <p:nvSpPr>
          <p:cNvPr id="12" name="Metin kutusu 11">
            <a:extLst>
              <a:ext uri="{FF2B5EF4-FFF2-40B4-BE49-F238E27FC236}">
                <a16:creationId xmlns:a16="http://schemas.microsoft.com/office/drawing/2014/main" id="{165E025F-96AE-D342-4CE3-4F15678E4BCF}"/>
              </a:ext>
            </a:extLst>
          </p:cNvPr>
          <p:cNvSpPr txBox="1"/>
          <p:nvPr/>
        </p:nvSpPr>
        <p:spPr>
          <a:xfrm>
            <a:off x="4257788" y="1091381"/>
            <a:ext cx="3564000" cy="369332"/>
          </a:xfrm>
          <a:prstGeom prst="rect">
            <a:avLst/>
          </a:prstGeom>
          <a:noFill/>
        </p:spPr>
        <p:txBody>
          <a:bodyPr wrap="square" rtlCol="0">
            <a:spAutoFit/>
          </a:bodyPr>
          <a:lstStyle/>
          <a:p>
            <a:pPr marL="285750" indent="-285750">
              <a:buFont typeface="Wingdings" panose="05000000000000000000" pitchFamily="2" charset="2"/>
              <a:buChar char="Ø"/>
            </a:pPr>
            <a:r>
              <a:rPr lang="tr-TR" sz="1600" i="1" dirty="0"/>
              <a:t> </a:t>
            </a:r>
            <a:r>
              <a:rPr lang="tr-TR" i="1" dirty="0"/>
              <a:t>MANGAL PARTİSİ ETKİNLİĞİ</a:t>
            </a:r>
          </a:p>
        </p:txBody>
      </p:sp>
      <p:sp>
        <p:nvSpPr>
          <p:cNvPr id="13" name="Metin kutusu 12">
            <a:extLst>
              <a:ext uri="{FF2B5EF4-FFF2-40B4-BE49-F238E27FC236}">
                <a16:creationId xmlns:a16="http://schemas.microsoft.com/office/drawing/2014/main" id="{2F635C8D-2ED3-D802-5A30-815ACCDED174}"/>
              </a:ext>
            </a:extLst>
          </p:cNvPr>
          <p:cNvSpPr txBox="1"/>
          <p:nvPr/>
        </p:nvSpPr>
        <p:spPr>
          <a:xfrm>
            <a:off x="8597147" y="1076749"/>
            <a:ext cx="3564000" cy="369332"/>
          </a:xfrm>
          <a:prstGeom prst="rect">
            <a:avLst/>
          </a:prstGeom>
          <a:noFill/>
        </p:spPr>
        <p:txBody>
          <a:bodyPr wrap="square" rtlCol="0">
            <a:spAutoFit/>
          </a:bodyPr>
          <a:lstStyle/>
          <a:p>
            <a:pPr marL="285750" indent="-285750">
              <a:buFont typeface="Wingdings" panose="05000000000000000000" pitchFamily="2" charset="2"/>
              <a:buChar char="Ø"/>
            </a:pPr>
            <a:r>
              <a:rPr lang="tr-TR" i="1" dirty="0"/>
              <a:t>ÇİĞKÖFTE PARTİSİ ETKİNLİĞİ </a:t>
            </a:r>
          </a:p>
        </p:txBody>
      </p:sp>
      <p:pic>
        <p:nvPicPr>
          <p:cNvPr id="8" name="Resim 7">
            <a:extLst>
              <a:ext uri="{FF2B5EF4-FFF2-40B4-BE49-F238E27FC236}">
                <a16:creationId xmlns:a16="http://schemas.microsoft.com/office/drawing/2014/main" id="{83528E1C-7E1E-4C78-A4DB-72AEC7A1510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5695" r="-418"/>
          <a:stretch/>
        </p:blipFill>
        <p:spPr>
          <a:xfrm>
            <a:off x="8782051" y="1466931"/>
            <a:ext cx="2955206" cy="2722244"/>
          </a:xfrm>
          <a:prstGeom prst="rect">
            <a:avLst/>
          </a:prstGeom>
        </p:spPr>
      </p:pic>
      <p:pic>
        <p:nvPicPr>
          <p:cNvPr id="16" name="Resim 15">
            <a:extLst>
              <a:ext uri="{FF2B5EF4-FFF2-40B4-BE49-F238E27FC236}">
                <a16:creationId xmlns:a16="http://schemas.microsoft.com/office/drawing/2014/main" id="{467841B6-9616-4E00-876D-4D58F1B21C5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1086" r="359"/>
          <a:stretch/>
        </p:blipFill>
        <p:spPr>
          <a:xfrm>
            <a:off x="8782051" y="3964653"/>
            <a:ext cx="2955206" cy="2852832"/>
          </a:xfrm>
          <a:prstGeom prst="rect">
            <a:avLst/>
          </a:prstGeom>
        </p:spPr>
      </p:pic>
      <p:pic>
        <p:nvPicPr>
          <p:cNvPr id="18" name="Resim 17">
            <a:extLst>
              <a:ext uri="{FF2B5EF4-FFF2-40B4-BE49-F238E27FC236}">
                <a16:creationId xmlns:a16="http://schemas.microsoft.com/office/drawing/2014/main" id="{550E6208-71BC-4327-A7EC-E70B8E979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6441" y="1460713"/>
            <a:ext cx="4020902" cy="2678927"/>
          </a:xfrm>
          <a:prstGeom prst="rect">
            <a:avLst/>
          </a:prstGeom>
        </p:spPr>
      </p:pic>
      <p:pic>
        <p:nvPicPr>
          <p:cNvPr id="20" name="Resim 19">
            <a:extLst>
              <a:ext uri="{FF2B5EF4-FFF2-40B4-BE49-F238E27FC236}">
                <a16:creationId xmlns:a16="http://schemas.microsoft.com/office/drawing/2014/main" id="{11C27F87-2AE3-43EF-9573-2898FAB3B6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0877" y="4117893"/>
            <a:ext cx="4026466" cy="2682632"/>
          </a:xfrm>
          <a:prstGeom prst="rect">
            <a:avLst/>
          </a:prstGeom>
        </p:spPr>
      </p:pic>
      <p:pic>
        <p:nvPicPr>
          <p:cNvPr id="3" name="Resim 2">
            <a:extLst>
              <a:ext uri="{FF2B5EF4-FFF2-40B4-BE49-F238E27FC236}">
                <a16:creationId xmlns:a16="http://schemas.microsoft.com/office/drawing/2014/main" id="{5D98D02D-898D-4DF3-8938-BCE2DEC5787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57807" y="1431266"/>
            <a:ext cx="3803777" cy="2852833"/>
          </a:xfrm>
          <a:prstGeom prst="rect">
            <a:avLst/>
          </a:prstGeom>
        </p:spPr>
      </p:pic>
      <p:pic>
        <p:nvPicPr>
          <p:cNvPr id="5" name="Resim 4">
            <a:extLst>
              <a:ext uri="{FF2B5EF4-FFF2-40B4-BE49-F238E27FC236}">
                <a16:creationId xmlns:a16="http://schemas.microsoft.com/office/drawing/2014/main" id="{9F88F356-3D6D-415C-8089-5730A4722A2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411199" y="4303551"/>
            <a:ext cx="2296995" cy="2535685"/>
          </a:xfrm>
          <a:prstGeom prst="rect">
            <a:avLst/>
          </a:prstGeom>
        </p:spPr>
      </p:pic>
    </p:spTree>
    <p:extLst>
      <p:ext uri="{BB962C8B-B14F-4D97-AF65-F5344CB8AC3E}">
        <p14:creationId xmlns:p14="http://schemas.microsoft.com/office/powerpoint/2010/main" val="3083094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5.Personel ve Çalışma Hayatı</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7" y="904826"/>
            <a:ext cx="11166986" cy="5363238"/>
          </a:xfrm>
        </p:spPr>
        <p:txBody>
          <a:bodyPr>
            <a:normAutofit/>
          </a:bodyPr>
          <a:lstStyle/>
          <a:p>
            <a:pPr marL="514350" indent="-285750">
              <a:lnSpc>
                <a:spcPct val="107000"/>
              </a:lnSpc>
              <a:buFont typeface="Wingdings" panose="05000000000000000000" pitchFamily="2" charset="2"/>
              <a:buChar char="Ø"/>
            </a:pPr>
            <a:r>
              <a:rPr lang="tr-TR" sz="1800" i="1" dirty="0">
                <a:effectLst/>
                <a:latin typeface="Calibri" panose="020F0502020204030204" pitchFamily="34" charset="0"/>
                <a:ea typeface="Calibri" panose="020F0502020204030204" pitchFamily="34" charset="0"/>
                <a:cs typeface="Arial" panose="020B0604020202020204" pitchFamily="34" charset="0"/>
              </a:rPr>
              <a:t>ÖDÜLLENDİRMELER;</a:t>
            </a:r>
            <a:endParaRPr lang="tr-TR" sz="1800" i="1" dirty="0">
              <a:latin typeface="Calibri" panose="020F0502020204030204" pitchFamily="34" charset="0"/>
              <a:ea typeface="Calibri" panose="020F0502020204030204" pitchFamily="34" charset="0"/>
              <a:cs typeface="Arial" panose="020B0604020202020204" pitchFamily="34" charset="0"/>
            </a:endParaRPr>
          </a:p>
          <a:p>
            <a:pPr marL="514350" indent="-285750">
              <a:lnSpc>
                <a:spcPct val="107000"/>
              </a:lnSpc>
            </a:pPr>
            <a:r>
              <a:rPr lang="tr-TR" sz="1800" dirty="0">
                <a:effectLst/>
                <a:latin typeface="Calibri" panose="020F0502020204030204" pitchFamily="34" charset="0"/>
                <a:ea typeface="Calibri" panose="020F0502020204030204" pitchFamily="34" charset="0"/>
                <a:cs typeface="Arial" panose="020B0604020202020204" pitchFamily="34" charset="0"/>
              </a:rPr>
              <a:t>Ayın- Yılın örnek çalışanlarımızın aday gösterildiği süreçte, önerilen adaylar içerisinden seçilen çalışan ayın- yılın örnek çalışanı olarak unvan alır ve ödül verilir. Ayrıca çalışanımız için </a:t>
            </a:r>
            <a:r>
              <a:rPr lang="tr-TR" sz="1800" b="1" dirty="0">
                <a:effectLst/>
                <a:latin typeface="Calibri" panose="020F0502020204030204" pitchFamily="34" charset="0"/>
                <a:ea typeface="Calibri" panose="020F0502020204030204" pitchFamily="34" charset="0"/>
                <a:cs typeface="Arial" panose="020B0604020202020204" pitchFamily="34" charset="0"/>
              </a:rPr>
              <a:t>Başarı belgesi </a:t>
            </a:r>
            <a:r>
              <a:rPr lang="tr-TR" sz="1800" dirty="0">
                <a:effectLst/>
                <a:latin typeface="Calibri" panose="020F0502020204030204" pitchFamily="34" charset="0"/>
                <a:ea typeface="Calibri" panose="020F0502020204030204" pitchFamily="34" charset="0"/>
                <a:cs typeface="Arial" panose="020B0604020202020204" pitchFamily="34" charset="0"/>
              </a:rPr>
              <a:t>düzenlenir ve </a:t>
            </a:r>
            <a:r>
              <a:rPr lang="tr-TR" sz="1800" dirty="0">
                <a:latin typeface="Calibri" panose="020F0502020204030204" pitchFamily="34" charset="0"/>
                <a:ea typeface="Calibri" panose="020F0502020204030204" pitchFamily="34" charset="0"/>
                <a:cs typeface="Arial" panose="020B0604020202020204" pitchFamily="34" charset="0"/>
              </a:rPr>
              <a:t>bir sonraki alacağı maaş ödemesinde belirlenen bir miktar kadar ek ödeme yapılır.</a:t>
            </a:r>
          </a:p>
          <a:p>
            <a:pPr marL="514350" indent="-285750">
              <a:lnSpc>
                <a:spcPct val="107000"/>
              </a:lnSpc>
            </a:pPr>
            <a:r>
              <a:rPr lang="tr-TR" sz="1800" dirty="0">
                <a:effectLst/>
                <a:latin typeface="Calibri" panose="020F0502020204030204" pitchFamily="34" charset="0"/>
                <a:ea typeface="Calibri" panose="020F0502020204030204" pitchFamily="34" charset="0"/>
                <a:cs typeface="Arial" panose="020B0604020202020204" pitchFamily="34" charset="0"/>
              </a:rPr>
              <a:t>Personel gala gecesinde planlanan ödül töreni için çekiliş yapılır ve çekilişte şanslı çalışanlarımıza farklı farklı ödüller verilerek bir eğlence ortamı oluşturulur.</a:t>
            </a:r>
          </a:p>
          <a:p>
            <a:pPr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Resim 4">
            <a:extLst>
              <a:ext uri="{FF2B5EF4-FFF2-40B4-BE49-F238E27FC236}">
                <a16:creationId xmlns:a16="http://schemas.microsoft.com/office/drawing/2014/main" id="{33AF27F6-ECAA-4A4F-A4BA-CC372D3C665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683556">
            <a:off x="480542" y="3413070"/>
            <a:ext cx="3467326" cy="2451399"/>
          </a:xfrm>
          <a:prstGeom prst="rect">
            <a:avLst/>
          </a:prstGeom>
        </p:spPr>
      </p:pic>
      <p:pic>
        <p:nvPicPr>
          <p:cNvPr id="8" name="Resim 7">
            <a:extLst>
              <a:ext uri="{FF2B5EF4-FFF2-40B4-BE49-F238E27FC236}">
                <a16:creationId xmlns:a16="http://schemas.microsoft.com/office/drawing/2014/main" id="{C50420A2-6E48-49AD-B98A-AD2947AE08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786785">
            <a:off x="2784892" y="3396693"/>
            <a:ext cx="3809648" cy="2693421"/>
          </a:xfrm>
          <a:prstGeom prst="rect">
            <a:avLst/>
          </a:prstGeom>
        </p:spPr>
      </p:pic>
      <p:pic>
        <p:nvPicPr>
          <p:cNvPr id="14" name="Resim 13">
            <a:extLst>
              <a:ext uri="{FF2B5EF4-FFF2-40B4-BE49-F238E27FC236}">
                <a16:creationId xmlns:a16="http://schemas.microsoft.com/office/drawing/2014/main" id="{463DB0A1-B761-4809-9F10-635EC3ACEA3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96268" y="3429000"/>
            <a:ext cx="3985406" cy="2655277"/>
          </a:xfrm>
          <a:prstGeom prst="rect">
            <a:avLst/>
          </a:prstGeom>
        </p:spPr>
      </p:pic>
    </p:spTree>
    <p:extLst>
      <p:ext uri="{BB962C8B-B14F-4D97-AF65-F5344CB8AC3E}">
        <p14:creationId xmlns:p14="http://schemas.microsoft.com/office/powerpoint/2010/main" val="4202971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51C9D5A1-381C-3B11-FE9E-97FBFC4BEC81}"/>
              </a:ext>
            </a:extLst>
          </p:cNvPr>
          <p:cNvSpPr txBox="1"/>
          <p:nvPr/>
        </p:nvSpPr>
        <p:spPr>
          <a:xfrm>
            <a:off x="422533" y="670662"/>
            <a:ext cx="6098458" cy="375552"/>
          </a:xfrm>
          <a:prstGeom prst="rect">
            <a:avLst/>
          </a:prstGeom>
          <a:noFill/>
        </p:spPr>
        <p:txBody>
          <a:bodyPr wrap="square">
            <a:spAutoFit/>
          </a:bodyPr>
          <a:lstStyle/>
          <a:p>
            <a:pPr>
              <a:lnSpc>
                <a:spcPct val="107000"/>
              </a:lnSpc>
              <a:spcAft>
                <a:spcPts val="800"/>
              </a:spcAft>
              <a:buFont typeface="Wingdings" panose="05000000000000000000" pitchFamily="2" charset="2"/>
              <a:buChar char="Ø"/>
            </a:pPr>
            <a:r>
              <a:rPr lang="tr-TR" sz="1800" i="1" dirty="0">
                <a:effectLst/>
                <a:latin typeface="Calibri" panose="020F0502020204030204" pitchFamily="34" charset="0"/>
                <a:ea typeface="Calibri" panose="020F0502020204030204" pitchFamily="34" charset="0"/>
                <a:cs typeface="Arial" panose="020B0604020202020204" pitchFamily="34" charset="0"/>
              </a:rPr>
              <a:t>KADINLAR GÜNÜ </a:t>
            </a:r>
          </a:p>
        </p:txBody>
      </p:sp>
      <p:sp>
        <p:nvSpPr>
          <p:cNvPr id="23" name="Metin kutusu 22">
            <a:extLst>
              <a:ext uri="{FF2B5EF4-FFF2-40B4-BE49-F238E27FC236}">
                <a16:creationId xmlns:a16="http://schemas.microsoft.com/office/drawing/2014/main" id="{F0E7A0C7-9369-47C0-885D-A89AF3CEC6A8}"/>
              </a:ext>
            </a:extLst>
          </p:cNvPr>
          <p:cNvSpPr txBox="1"/>
          <p:nvPr/>
        </p:nvSpPr>
        <p:spPr>
          <a:xfrm>
            <a:off x="422532" y="1046213"/>
            <a:ext cx="11640513" cy="671915"/>
          </a:xfrm>
          <a:prstGeom prst="rect">
            <a:avLst/>
          </a:prstGeom>
          <a:noFill/>
        </p:spPr>
        <p:txBody>
          <a:bodyPr wrap="square">
            <a:spAutoFit/>
          </a:bodyPr>
          <a:lstStyle/>
          <a:p>
            <a:pPr lvl="0">
              <a:lnSpc>
                <a:spcPct val="107000"/>
              </a:lnSpc>
              <a:spcAft>
                <a:spcPts val="800"/>
              </a:spcAft>
            </a:pPr>
            <a:r>
              <a:rPr lang="tr-TR" sz="1800" dirty="0">
                <a:latin typeface="Calibri" panose="020F0502020204030204" pitchFamily="34" charset="0"/>
                <a:ea typeface="Calibri" panose="020F0502020204030204" pitchFamily="34" charset="0"/>
                <a:cs typeface="Arial" panose="020B0604020202020204" pitchFamily="34" charset="0"/>
              </a:rPr>
              <a:t>8 Mart Kadınlar Gününde yine kadınları desteklemek amacıyla personellerimize </a:t>
            </a:r>
            <a:r>
              <a:rPr lang="tr-TR" sz="1800" b="1" dirty="0">
                <a:latin typeface="Calibri" panose="020F0502020204030204" pitchFamily="34" charset="0"/>
                <a:ea typeface="Calibri" panose="020F0502020204030204" pitchFamily="34" charset="0"/>
                <a:cs typeface="Arial" panose="020B0604020202020204" pitchFamily="34" charset="0"/>
              </a:rPr>
              <a:t>‘Kadın Girişimciler’ </a:t>
            </a:r>
            <a:r>
              <a:rPr lang="tr-TR" sz="1800" dirty="0">
                <a:latin typeface="Calibri" panose="020F0502020204030204" pitchFamily="34" charset="0"/>
                <a:ea typeface="Calibri" panose="020F0502020204030204" pitchFamily="34" charset="0"/>
                <a:cs typeface="Arial" panose="020B0604020202020204" pitchFamily="34" charset="0"/>
              </a:rPr>
              <a:t>tarafından hediyeler hazırlatılmıştır.  </a:t>
            </a:r>
          </a:p>
        </p:txBody>
      </p:sp>
      <p:pic>
        <p:nvPicPr>
          <p:cNvPr id="24" name="Resim 23">
            <a:extLst>
              <a:ext uri="{FF2B5EF4-FFF2-40B4-BE49-F238E27FC236}">
                <a16:creationId xmlns:a16="http://schemas.microsoft.com/office/drawing/2014/main" id="{28FACF6C-C669-431F-9E69-E9EE77F4067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4976"/>
          <a:stretch/>
        </p:blipFill>
        <p:spPr>
          <a:xfrm>
            <a:off x="0" y="2337531"/>
            <a:ext cx="3618198" cy="3191607"/>
          </a:xfrm>
          <a:prstGeom prst="rect">
            <a:avLst/>
          </a:prstGeom>
        </p:spPr>
      </p:pic>
      <p:pic>
        <p:nvPicPr>
          <p:cNvPr id="28" name="Resim 27">
            <a:extLst>
              <a:ext uri="{FF2B5EF4-FFF2-40B4-BE49-F238E27FC236}">
                <a16:creationId xmlns:a16="http://schemas.microsoft.com/office/drawing/2014/main" id="{61796A42-D6E5-4F83-90E9-70844D7F8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2172" y="1550898"/>
            <a:ext cx="3510873" cy="4681164"/>
          </a:xfrm>
          <a:prstGeom prst="rect">
            <a:avLst/>
          </a:prstGeom>
        </p:spPr>
      </p:pic>
      <p:pic>
        <p:nvPicPr>
          <p:cNvPr id="30" name="Resim 29">
            <a:extLst>
              <a:ext uri="{FF2B5EF4-FFF2-40B4-BE49-F238E27FC236}">
                <a16:creationId xmlns:a16="http://schemas.microsoft.com/office/drawing/2014/main" id="{C25D4102-DAF4-4063-8991-40B5FC832B1F}"/>
              </a:ext>
            </a:extLst>
          </p:cNvPr>
          <p:cNvPicPr>
            <a:picLocks noChangeAspect="1"/>
          </p:cNvPicPr>
          <p:nvPr/>
        </p:nvPicPr>
        <p:blipFill rotWithShape="1">
          <a:blip r:embed="rId4">
            <a:extLst>
              <a:ext uri="{28A0092B-C50C-407E-A947-70E740481C1C}">
                <a14:useLocalDpi xmlns:a14="http://schemas.microsoft.com/office/drawing/2010/main" val="0"/>
              </a:ext>
            </a:extLst>
          </a:blip>
          <a:srcRect t="33462" r="997"/>
          <a:stretch/>
        </p:blipFill>
        <p:spPr>
          <a:xfrm>
            <a:off x="3670695" y="1718128"/>
            <a:ext cx="4850610" cy="4346704"/>
          </a:xfrm>
          <a:prstGeom prst="rect">
            <a:avLst/>
          </a:prstGeom>
        </p:spPr>
      </p:pic>
    </p:spTree>
    <p:extLst>
      <p:ext uri="{BB962C8B-B14F-4D97-AF65-F5344CB8AC3E}">
        <p14:creationId xmlns:p14="http://schemas.microsoft.com/office/powerpoint/2010/main" val="4190674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7" y="272948"/>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6.Yapılan Sosyal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7" y="904826"/>
            <a:ext cx="11520948" cy="5790942"/>
          </a:xfrm>
        </p:spPr>
        <p:txBody>
          <a:bodyPr>
            <a:normAutofit/>
          </a:bodyPr>
          <a:lstStyle/>
          <a:p>
            <a:pPr marL="342900" lvl="0" indent="-342900">
              <a:lnSpc>
                <a:spcPct val="107000"/>
              </a:lnSpc>
              <a:buFont typeface="Wingdings" panose="05000000000000000000" pitchFamily="2" charset="2"/>
              <a:buChar char=""/>
            </a:pPr>
            <a:r>
              <a:rPr lang="tr-TR" sz="1800" b="1" dirty="0">
                <a:latin typeface="Calibri" panose="020F0502020204030204" pitchFamily="34" charset="0"/>
                <a:ea typeface="Calibri" panose="020F0502020204030204" pitchFamily="34" charset="0"/>
                <a:cs typeface="Arial" panose="020B0604020202020204" pitchFamily="34" charset="0"/>
              </a:rPr>
              <a:t>Özel Gün ve Bağımsız Organizasyon Hatırlatmaları;</a:t>
            </a:r>
          </a:p>
          <a:p>
            <a:pPr marL="0" lvl="0" indent="0">
              <a:lnSpc>
                <a:spcPct val="107000"/>
              </a:lnSpc>
              <a:buNone/>
            </a:pPr>
            <a:endParaRPr lang="tr-TR" sz="1800" b="1"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0000"/>
              </a:lnSpc>
              <a:spcBef>
                <a:spcPts val="0"/>
              </a:spcBef>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Turizm Haftası</a:t>
            </a:r>
            <a:r>
              <a:rPr lang="tr-TR" sz="1800" dirty="0">
                <a:latin typeface="Calibri" panose="020F0502020204030204" pitchFamily="34" charset="0"/>
                <a:ea typeface="Calibri" panose="020F0502020204030204" pitchFamily="34" charset="0"/>
                <a:cs typeface="Arial" panose="020B0604020202020204" pitchFamily="34" charset="0"/>
              </a:rPr>
              <a:t>-15-22 Nisan</a:t>
            </a:r>
          </a:p>
          <a:p>
            <a:pPr marL="0" lvl="0" indent="0">
              <a:lnSpc>
                <a:spcPct val="100000"/>
              </a:lnSpc>
              <a:spcBef>
                <a:spcPts val="0"/>
              </a:spcBef>
              <a:buNone/>
            </a:pPr>
            <a:r>
              <a:rPr lang="tr-TR" sz="1800" dirty="0">
                <a:latin typeface="Calibri" panose="020F0502020204030204" pitchFamily="34" charset="0"/>
                <a:ea typeface="Calibri" panose="020F0502020204030204" pitchFamily="34" charset="0"/>
                <a:cs typeface="Arial" panose="020B0604020202020204" pitchFamily="34" charset="0"/>
              </a:rPr>
              <a:t>TÜRSAB Koleji öğrencileri otelde ağırlanarak Turizm ve Otelcilik üzerine uygulamalı eğitim ve söyleşi düzenlenmiştir.</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00000"/>
              </a:lnSpc>
              <a:spcBef>
                <a:spcPts val="0"/>
              </a:spcBef>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spcBef>
                <a:spcPts val="0"/>
              </a:spcBef>
              <a:spcAft>
                <a:spcPts val="800"/>
              </a:spcAft>
              <a:buFont typeface="Wingdings" panose="05000000000000000000" pitchFamily="2" charset="2"/>
              <a:buChar char="ü"/>
            </a:pPr>
            <a:r>
              <a:rPr lang="tr-TR" sz="1800" dirty="0">
                <a:latin typeface="Calibri" panose="020F0502020204030204" pitchFamily="34" charset="0"/>
                <a:ea typeface="Calibri" panose="020F0502020204030204" pitchFamily="34" charset="0"/>
                <a:cs typeface="Arial" panose="020B0604020202020204" pitchFamily="34" charset="0"/>
              </a:rPr>
              <a:t>Cumhuriyet Bayramı-29 Ekim</a:t>
            </a:r>
          </a:p>
          <a:p>
            <a:pPr marL="0" indent="0">
              <a:lnSpc>
                <a:spcPct val="100000"/>
              </a:lnSpc>
              <a:spcBef>
                <a:spcPts val="0"/>
              </a:spcBef>
              <a:spcAft>
                <a:spcPts val="800"/>
              </a:spcAft>
              <a:buNone/>
            </a:pPr>
            <a:r>
              <a:rPr lang="tr-TR" sz="1800" dirty="0">
                <a:latin typeface="Calibri" panose="020F0502020204030204" pitchFamily="34" charset="0"/>
                <a:ea typeface="Calibri" panose="020F0502020204030204" pitchFamily="34" charset="0"/>
                <a:cs typeface="Arial" panose="020B0604020202020204" pitchFamily="34" charset="0"/>
              </a:rPr>
              <a:t>Otel önüne Bando Takımı ve ses sistemi kurularak misafirler, vatandaşlar ve personeller ile birlikte kutlanmıştır.</a:t>
            </a:r>
          </a:p>
          <a:p>
            <a:pPr marL="0" indent="0">
              <a:lnSpc>
                <a:spcPct val="100000"/>
              </a:lnSpc>
              <a:spcBef>
                <a:spcPts val="0"/>
              </a:spcBef>
              <a:spcAft>
                <a:spcPts val="800"/>
              </a:spcAft>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spcBef>
                <a:spcPts val="0"/>
              </a:spcBef>
              <a:spcAft>
                <a:spcPts val="800"/>
              </a:spcAft>
              <a:buFont typeface="Wingdings" panose="05000000000000000000" pitchFamily="2" charset="2"/>
              <a:buChar char="ü"/>
            </a:pPr>
            <a:r>
              <a:rPr lang="tr-TR" sz="1800" dirty="0">
                <a:latin typeface="Calibri" panose="020F0502020204030204" pitchFamily="34" charset="0"/>
                <a:ea typeface="Calibri" panose="020F0502020204030204" pitchFamily="34" charset="0"/>
                <a:cs typeface="Arial" panose="020B0604020202020204" pitchFamily="34" charset="0"/>
              </a:rPr>
              <a:t>Avrupa Spor Haftası</a:t>
            </a:r>
          </a:p>
          <a:p>
            <a:pPr marL="0" indent="0">
              <a:lnSpc>
                <a:spcPct val="100000"/>
              </a:lnSpc>
              <a:spcBef>
                <a:spcPts val="0"/>
              </a:spcBef>
              <a:spcAft>
                <a:spcPts val="800"/>
              </a:spcAft>
              <a:buNone/>
            </a:pPr>
            <a:r>
              <a:rPr lang="tr-TR" sz="1800" dirty="0">
                <a:latin typeface="Calibri" panose="020F0502020204030204" pitchFamily="34" charset="0"/>
                <a:ea typeface="Calibri" panose="020F0502020204030204" pitchFamily="34" charset="0"/>
                <a:cs typeface="Arial" panose="020B0604020202020204" pitchFamily="34" charset="0"/>
              </a:rPr>
              <a:t>Hotel </a:t>
            </a:r>
            <a:r>
              <a:rPr lang="tr-TR" sz="1800" dirty="0" err="1">
                <a:latin typeface="Calibri" panose="020F0502020204030204" pitchFamily="34" charset="0"/>
                <a:ea typeface="Calibri" panose="020F0502020204030204" pitchFamily="34" charset="0"/>
                <a:cs typeface="Arial" panose="020B0604020202020204" pitchFamily="34" charset="0"/>
              </a:rPr>
              <a:t>İçkale</a:t>
            </a:r>
            <a:r>
              <a:rPr lang="tr-TR" sz="1800" dirty="0">
                <a:latin typeface="Calibri" panose="020F0502020204030204" pitchFamily="34" charset="0"/>
                <a:ea typeface="Calibri" panose="020F0502020204030204" pitchFamily="34" charset="0"/>
                <a:cs typeface="Arial" panose="020B0604020202020204" pitchFamily="34" charset="0"/>
              </a:rPr>
              <a:t> olarak Voleybol Resmi sponsorluk yapılmıştır.</a:t>
            </a:r>
          </a:p>
          <a:p>
            <a:pPr marL="0" indent="0">
              <a:lnSpc>
                <a:spcPct val="100000"/>
              </a:lnSpc>
              <a:spcBef>
                <a:spcPts val="0"/>
              </a:spcBef>
              <a:spcAft>
                <a:spcPts val="800"/>
              </a:spcAft>
              <a:buNone/>
            </a:pPr>
            <a:endParaRPr lang="tr-TR" sz="1800" dirty="0">
              <a:latin typeface="Calibri" panose="020F0502020204030204" pitchFamily="34" charset="0"/>
              <a:ea typeface="Calibri" panose="020F0502020204030204" pitchFamily="34" charset="0"/>
              <a:cs typeface="Arial" panose="020B0604020202020204" pitchFamily="34" charset="0"/>
            </a:endParaRPr>
          </a:p>
          <a:p>
            <a:pPr marL="0" indent="0">
              <a:lnSpc>
                <a:spcPct val="100000"/>
              </a:lnSpc>
              <a:spcBef>
                <a:spcPts val="0"/>
              </a:spcBef>
              <a:spcAft>
                <a:spcPts val="800"/>
              </a:spcAft>
              <a:buNone/>
            </a:pPr>
            <a:r>
              <a:rPr lang="tr-TR" sz="1800" dirty="0">
                <a:latin typeface="Calibri" panose="020F0502020204030204" pitchFamily="34" charset="0"/>
                <a:ea typeface="Calibri" panose="020F0502020204030204" pitchFamily="34" charset="0"/>
                <a:cs typeface="Arial" panose="020B0604020202020204" pitchFamily="34" charset="0"/>
              </a:rPr>
              <a:t>Bu kapsamda, </a:t>
            </a:r>
            <a:r>
              <a:rPr lang="tr-TR" sz="1800" dirty="0">
                <a:effectLst/>
                <a:latin typeface="Calibri" panose="020F0502020204030204" pitchFamily="34" charset="0"/>
                <a:ea typeface="Calibri" panose="020F0502020204030204" pitchFamily="34" charset="0"/>
                <a:cs typeface="Arial" panose="020B0604020202020204" pitchFamily="34" charset="0"/>
              </a:rPr>
              <a:t>özel günlerde ve bağımsız organizasyonlar konusunda, çalışanlarımızı bilgilendirmek, organizasyonlara katılımlarını teşvik etmek ve gerekli hatırlatmaları yapmak adına, sosyal ağlar, mitingler, afişeler ve görseller aracılığı ile paylaşımlarda bulunulmaktadır.</a:t>
            </a:r>
          </a:p>
          <a:p>
            <a:pPr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Resim 6" descr="kırpıntı çizim, grafik, Çizgi film, çizgi film içeren bir resim&#10;&#10;Açıklama otomatik olarak oluşturuldu">
            <a:extLst>
              <a:ext uri="{FF2B5EF4-FFF2-40B4-BE49-F238E27FC236}">
                <a16:creationId xmlns:a16="http://schemas.microsoft.com/office/drawing/2014/main" id="{B216098C-6C50-6EBB-0345-024F6DFFA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3150" y="93253"/>
            <a:ext cx="1648850" cy="1648850"/>
          </a:xfrm>
          <a:prstGeom prst="rect">
            <a:avLst/>
          </a:prstGeom>
        </p:spPr>
      </p:pic>
    </p:spTree>
    <p:extLst>
      <p:ext uri="{BB962C8B-B14F-4D97-AF65-F5344CB8AC3E}">
        <p14:creationId xmlns:p14="http://schemas.microsoft.com/office/powerpoint/2010/main" val="4141870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C6059A8C-640D-5D1C-3DF4-666F732C0B1D}"/>
              </a:ext>
            </a:extLst>
          </p:cNvPr>
          <p:cNvSpPr txBox="1"/>
          <p:nvPr/>
        </p:nvSpPr>
        <p:spPr>
          <a:xfrm>
            <a:off x="422533" y="670662"/>
            <a:ext cx="6098458" cy="375552"/>
          </a:xfrm>
          <a:prstGeom prst="rect">
            <a:avLst/>
          </a:prstGeom>
          <a:noFill/>
        </p:spPr>
        <p:txBody>
          <a:bodyPr wrap="square">
            <a:spAutoFit/>
          </a:bodyPr>
          <a:lstStyle/>
          <a:p>
            <a:pPr>
              <a:lnSpc>
                <a:spcPct val="107000"/>
              </a:lnSpc>
              <a:spcAft>
                <a:spcPts val="800"/>
              </a:spcAft>
              <a:buFont typeface="Wingdings" panose="05000000000000000000" pitchFamily="2" charset="2"/>
              <a:buChar char="Ø"/>
            </a:pPr>
            <a:r>
              <a:rPr lang="tr-TR" sz="1800" i="1" dirty="0">
                <a:effectLst/>
                <a:latin typeface="Calibri" panose="020F0502020204030204" pitchFamily="34" charset="0"/>
                <a:ea typeface="Calibri" panose="020F0502020204030204" pitchFamily="34" charset="0"/>
                <a:cs typeface="Arial" panose="020B0604020202020204" pitchFamily="34" charset="0"/>
              </a:rPr>
              <a:t>TURİZM HAFTASI ETKİNLİĞİ</a:t>
            </a:r>
          </a:p>
        </p:txBody>
      </p:sp>
      <p:pic>
        <p:nvPicPr>
          <p:cNvPr id="3" name="Resim 2">
            <a:extLst>
              <a:ext uri="{FF2B5EF4-FFF2-40B4-BE49-F238E27FC236}">
                <a16:creationId xmlns:a16="http://schemas.microsoft.com/office/drawing/2014/main" id="{AC15876B-74EB-489E-AF5B-8A859990416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433"/>
          <a:stretch/>
        </p:blipFill>
        <p:spPr>
          <a:xfrm>
            <a:off x="123912" y="1292468"/>
            <a:ext cx="3732980" cy="4676697"/>
          </a:xfrm>
          <a:prstGeom prst="rect">
            <a:avLst/>
          </a:prstGeom>
        </p:spPr>
      </p:pic>
      <p:pic>
        <p:nvPicPr>
          <p:cNvPr id="6" name="Resim 5">
            <a:extLst>
              <a:ext uri="{FF2B5EF4-FFF2-40B4-BE49-F238E27FC236}">
                <a16:creationId xmlns:a16="http://schemas.microsoft.com/office/drawing/2014/main" id="{98668AB1-E6A7-4083-A431-D49472851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206" y="1933865"/>
            <a:ext cx="3732980" cy="3393901"/>
          </a:xfrm>
          <a:prstGeom prst="rect">
            <a:avLst/>
          </a:prstGeom>
        </p:spPr>
      </p:pic>
      <p:pic>
        <p:nvPicPr>
          <p:cNvPr id="12" name="Resim 11">
            <a:extLst>
              <a:ext uri="{FF2B5EF4-FFF2-40B4-BE49-F238E27FC236}">
                <a16:creationId xmlns:a16="http://schemas.microsoft.com/office/drawing/2014/main" id="{9354609D-F029-43BB-89FC-6F9CED55E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500" y="1248508"/>
            <a:ext cx="4352192" cy="4352192"/>
          </a:xfrm>
          <a:prstGeom prst="rect">
            <a:avLst/>
          </a:prstGeom>
        </p:spPr>
      </p:pic>
    </p:spTree>
    <p:extLst>
      <p:ext uri="{BB962C8B-B14F-4D97-AF65-F5344CB8AC3E}">
        <p14:creationId xmlns:p14="http://schemas.microsoft.com/office/powerpoint/2010/main" val="2938909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7" y="328326"/>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6.Yapılan Sosyal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7" y="904826"/>
            <a:ext cx="11624186" cy="5363238"/>
          </a:xfrm>
        </p:spPr>
        <p:txBody>
          <a:bodyPr>
            <a:normAutofit/>
          </a:bodyPr>
          <a:lstStyle/>
          <a:p>
            <a:pPr marL="342900" lvl="0" indent="-342900">
              <a:lnSpc>
                <a:spcPct val="107000"/>
              </a:lnSpc>
              <a:spcAft>
                <a:spcPts val="800"/>
              </a:spcAft>
              <a:buFont typeface="Wingdings" panose="05000000000000000000" pitchFamily="2" charset="2"/>
              <a:buChar char=""/>
            </a:pPr>
            <a:r>
              <a:rPr lang="tr-TR" sz="1800" b="1" dirty="0">
                <a:effectLst/>
                <a:latin typeface="Calibri" panose="020F0502020204030204" pitchFamily="34" charset="0"/>
                <a:ea typeface="Calibri" panose="020F0502020204030204" pitchFamily="34" charset="0"/>
                <a:cs typeface="Arial" panose="020B0604020202020204" pitchFamily="34" charset="0"/>
              </a:rPr>
              <a:t>Cumhuriyet Bayramı 100. Yıl Kutlaması</a:t>
            </a:r>
            <a:endParaRPr lang="tr-TR" sz="1800" b="1" dirty="0">
              <a:latin typeface="Calibri" panose="020F0502020204030204" pitchFamily="34" charset="0"/>
              <a:ea typeface="Calibri" panose="020F0502020204030204" pitchFamily="34" charset="0"/>
              <a:cs typeface="Arial" panose="020B0604020202020204" pitchFamily="34" charset="0"/>
            </a:endParaRPr>
          </a:p>
          <a:p>
            <a:pPr algn="just" fontAlgn="base"/>
            <a:r>
              <a:rPr lang="tr-TR" sz="1800" dirty="0">
                <a:latin typeface="Calibri" panose="020F0502020204030204" pitchFamily="34" charset="0"/>
                <a:cs typeface="Arial" panose="020B0604020202020204" pitchFamily="34" charset="0"/>
              </a:rPr>
              <a:t>Bir asırlık ömrüyle yüce milletimizin bağımsızlık sembolü olan Cumhuriyet, ezelden ebede uzanan tarih yolculuğumuzda bir dönüm noktasıdır. Küllerinden doğan Türk milletinin azim ve kararlılığı ile 100 yıl önce kurulan Türkiye Cumhuriyeti, sahip olduğu eşsiz mirasla bugünlere gelmiştir. </a:t>
            </a:r>
          </a:p>
          <a:p>
            <a:pPr algn="just" fontAlgn="base"/>
            <a:r>
              <a:rPr lang="tr-TR" sz="1800" dirty="0">
                <a:latin typeface="Calibri" panose="020F0502020204030204" pitchFamily="34" charset="0"/>
                <a:cs typeface="Arial" panose="020B0604020202020204" pitchFamily="34" charset="0"/>
              </a:rPr>
              <a:t>Hotel </a:t>
            </a:r>
            <a:r>
              <a:rPr lang="tr-TR" sz="1800" dirty="0" err="1">
                <a:latin typeface="Calibri" panose="020F0502020204030204" pitchFamily="34" charset="0"/>
                <a:cs typeface="Arial" panose="020B0604020202020204" pitchFamily="34" charset="0"/>
              </a:rPr>
              <a:t>İçkale</a:t>
            </a:r>
            <a:r>
              <a:rPr lang="tr-TR" sz="1800" dirty="0">
                <a:latin typeface="Calibri" panose="020F0502020204030204" pitchFamily="34" charset="0"/>
                <a:cs typeface="Arial" panose="020B0604020202020204" pitchFamily="34" charset="0"/>
              </a:rPr>
              <a:t> olarak Cumhuriyetin 100. yılı bando gösterileri, piyano dinletisi ve çeşitli etkinliklerle coşku ve heyecanla kutlanmıştır.</a:t>
            </a:r>
          </a:p>
        </p:txBody>
      </p:sp>
      <p:pic>
        <p:nvPicPr>
          <p:cNvPr id="9" name="Resim 8">
            <a:extLst>
              <a:ext uri="{FF2B5EF4-FFF2-40B4-BE49-F238E27FC236}">
                <a16:creationId xmlns:a16="http://schemas.microsoft.com/office/drawing/2014/main" id="{CB31C960-6139-4590-99AF-0D7869D69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6994" y="3074246"/>
            <a:ext cx="4822267" cy="3616700"/>
          </a:xfrm>
          <a:prstGeom prst="rect">
            <a:avLst/>
          </a:prstGeom>
        </p:spPr>
      </p:pic>
      <p:pic>
        <p:nvPicPr>
          <p:cNvPr id="10" name="Resim 9">
            <a:extLst>
              <a:ext uri="{FF2B5EF4-FFF2-40B4-BE49-F238E27FC236}">
                <a16:creationId xmlns:a16="http://schemas.microsoft.com/office/drawing/2014/main" id="{4EFFF1D2-289E-4067-9906-9380C1839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53" y="2862334"/>
            <a:ext cx="3196533" cy="3995666"/>
          </a:xfrm>
          <a:prstGeom prst="rect">
            <a:avLst/>
          </a:prstGeom>
        </p:spPr>
      </p:pic>
      <p:pic>
        <p:nvPicPr>
          <p:cNvPr id="11" name="Resim 10">
            <a:extLst>
              <a:ext uri="{FF2B5EF4-FFF2-40B4-BE49-F238E27FC236}">
                <a16:creationId xmlns:a16="http://schemas.microsoft.com/office/drawing/2014/main" id="{E7388811-A59E-4005-B799-04431A68A78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17024" y="2862334"/>
            <a:ext cx="2504784" cy="3995666"/>
          </a:xfrm>
          <a:prstGeom prst="rect">
            <a:avLst/>
          </a:prstGeom>
        </p:spPr>
      </p:pic>
    </p:spTree>
    <p:extLst>
      <p:ext uri="{BB962C8B-B14F-4D97-AF65-F5344CB8AC3E}">
        <p14:creationId xmlns:p14="http://schemas.microsoft.com/office/powerpoint/2010/main" val="3032071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7" y="295190"/>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6.Yapılan Sosyal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7" y="904826"/>
            <a:ext cx="11624186" cy="5363238"/>
          </a:xfrm>
        </p:spPr>
        <p:txBody>
          <a:bodyPr>
            <a:normAutofit/>
          </a:bodyPr>
          <a:lstStyle/>
          <a:p>
            <a:pPr marL="342900" lvl="0" indent="-342900">
              <a:lnSpc>
                <a:spcPct val="107000"/>
              </a:lnSpc>
              <a:spcAft>
                <a:spcPts val="800"/>
              </a:spcAft>
              <a:buFont typeface="Wingdings" panose="05000000000000000000" pitchFamily="2" charset="2"/>
              <a:buChar char=""/>
            </a:pPr>
            <a:r>
              <a:rPr lang="tr-TR" sz="1800" b="1" dirty="0">
                <a:effectLst/>
                <a:latin typeface="Calibri" panose="020F0502020204030204" pitchFamily="34" charset="0"/>
                <a:ea typeface="Calibri" panose="020F0502020204030204" pitchFamily="34" charset="0"/>
                <a:cs typeface="Arial" panose="020B0604020202020204" pitchFamily="34" charset="0"/>
              </a:rPr>
              <a:t>Spor Etkinliği</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tr-TR" sz="1800" dirty="0">
                <a:latin typeface="Calibri" panose="020F0502020204030204" pitchFamily="34" charset="0"/>
                <a:cs typeface="Arial" panose="020B0604020202020204" pitchFamily="34" charset="0"/>
              </a:rPr>
              <a:t>Spor denge, koordinasyon ve kas gelişimini desteklemesi açısından çok önemlidir ve başarılı sporculara yapılan sponsorluklar, markalar için önemli bir fırsattır.</a:t>
            </a: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Bu nedenle yapılan bu destekle</a:t>
            </a:r>
            <a:r>
              <a:rPr lang="tr-TR" sz="1800" dirty="0">
                <a:latin typeface="Calibri" panose="020F0502020204030204" pitchFamily="34" charset="0"/>
                <a:ea typeface="Calibri" panose="020F0502020204030204" pitchFamily="34" charset="0"/>
                <a:cs typeface="Arial" panose="020B0604020202020204" pitchFamily="34" charset="0"/>
              </a:rPr>
              <a:t>, </a:t>
            </a:r>
            <a:r>
              <a:rPr lang="tr-TR" sz="1800" dirty="0">
                <a:effectLst/>
                <a:latin typeface="Calibri" panose="020F0502020204030204" pitchFamily="34" charset="0"/>
                <a:ea typeface="Calibri" panose="020F0502020204030204" pitchFamily="34" charset="0"/>
                <a:cs typeface="Arial" panose="020B0604020202020204" pitchFamily="34" charset="0"/>
              </a:rPr>
              <a:t>başarılı sporcuların yetişmesine ve sürdürülebilir bir geleceğe katkıda bulunulmasına destek olmayı hedeflemekteyiz.</a:t>
            </a:r>
          </a:p>
          <a:p>
            <a:pPr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Resim 3">
            <a:extLst>
              <a:ext uri="{FF2B5EF4-FFF2-40B4-BE49-F238E27FC236}">
                <a16:creationId xmlns:a16="http://schemas.microsoft.com/office/drawing/2014/main" id="{988A933A-1FD5-4C2E-BB1D-147EAEDB4DE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6748" y="2874515"/>
            <a:ext cx="4298273" cy="3750244"/>
          </a:xfrm>
          <a:prstGeom prst="rect">
            <a:avLst/>
          </a:prstGeom>
        </p:spPr>
      </p:pic>
      <p:pic>
        <p:nvPicPr>
          <p:cNvPr id="7" name="Resim 6">
            <a:extLst>
              <a:ext uri="{FF2B5EF4-FFF2-40B4-BE49-F238E27FC236}">
                <a16:creationId xmlns:a16="http://schemas.microsoft.com/office/drawing/2014/main" id="{2936EF9C-DB19-4138-9DEB-4DC8599EF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193" y="2874514"/>
            <a:ext cx="3750245" cy="3750245"/>
          </a:xfrm>
          <a:prstGeom prst="rect">
            <a:avLst/>
          </a:prstGeom>
        </p:spPr>
      </p:pic>
    </p:spTree>
    <p:extLst>
      <p:ext uri="{BB962C8B-B14F-4D97-AF65-F5344CB8AC3E}">
        <p14:creationId xmlns:p14="http://schemas.microsoft.com/office/powerpoint/2010/main" val="2511908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7" y="285293"/>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6.Yapılan Sosyal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7" y="904826"/>
            <a:ext cx="11624186" cy="5363238"/>
          </a:xfrm>
        </p:spPr>
        <p:txBody>
          <a:bodyPr>
            <a:normAutofit/>
          </a:bodyPr>
          <a:lstStyle/>
          <a:p>
            <a:pPr marL="342900" lvl="0" indent="-342900">
              <a:lnSpc>
                <a:spcPct val="107000"/>
              </a:lnSpc>
              <a:spcAft>
                <a:spcPts val="800"/>
              </a:spcAft>
              <a:buFont typeface="Wingdings" panose="05000000000000000000" pitchFamily="2" charset="2"/>
              <a:buChar char=""/>
            </a:pPr>
            <a:r>
              <a:rPr lang="tr-TR" sz="1800" b="1" dirty="0">
                <a:latin typeface="Calibri" panose="020F0502020204030204" pitchFamily="34" charset="0"/>
                <a:ea typeface="Calibri" panose="020F0502020204030204" pitchFamily="34" charset="0"/>
                <a:cs typeface="Arial" panose="020B0604020202020204" pitchFamily="34" charset="0"/>
              </a:rPr>
              <a:t>Güçlenen Kadınlar ve Gençlerin İstihdamı</a:t>
            </a:r>
          </a:p>
          <a:p>
            <a:pPr indent="0">
              <a:lnSpc>
                <a:spcPct val="107000"/>
              </a:lnSpc>
              <a:spcAft>
                <a:spcPts val="800"/>
              </a:spcAft>
              <a:buNone/>
            </a:pPr>
            <a:r>
              <a:rPr lang="tr-TR" sz="1800" dirty="0">
                <a:latin typeface="Calibri" panose="020F0502020204030204" pitchFamily="34" charset="0"/>
                <a:ea typeface="Calibri" panose="020F0502020204030204" pitchFamily="34" charset="0"/>
                <a:cs typeface="Arial" panose="020B0604020202020204" pitchFamily="34" charset="0"/>
              </a:rPr>
              <a:t>A.T.İ.D (Anadolu Ankara Turizm İşletmecileri Derneği) tarafından hayata geçirilen ‘Ankara’da Turizmde Nitelikli Eğitimle Güçlenen Kadınlar ve Gençlerin İstihdamı’ projesine ev sahipliği yapılmıştır.</a:t>
            </a:r>
          </a:p>
          <a:p>
            <a:pPr indent="0">
              <a:lnSpc>
                <a:spcPct val="107000"/>
              </a:lnSpc>
              <a:spcAft>
                <a:spcPts val="800"/>
              </a:spcAft>
              <a:buNone/>
            </a:pPr>
            <a:r>
              <a:rPr lang="tr-TR" sz="1800" dirty="0">
                <a:latin typeface="Calibri" panose="020F0502020204030204" pitchFamily="34" charset="0"/>
                <a:ea typeface="Calibri" panose="020F0502020204030204" pitchFamily="34" charset="0"/>
                <a:cs typeface="Arial" panose="020B0604020202020204" pitchFamily="34" charset="0"/>
              </a:rPr>
              <a:t>Bu proje, turizm sektöründe kadınların ve gençlerin daha güçlü bir yer edinmesi adına atılan önemli bir adımdır.</a:t>
            </a:r>
          </a:p>
          <a:p>
            <a:pPr indent="0">
              <a:lnSpc>
                <a:spcPct val="107000"/>
              </a:lnSpc>
              <a:spcAft>
                <a:spcPts val="800"/>
              </a:spcAft>
              <a:buNone/>
            </a:pPr>
            <a:r>
              <a:rPr lang="tr-TR" sz="1800" dirty="0">
                <a:latin typeface="Calibri" panose="020F0502020204030204" pitchFamily="34" charset="0"/>
                <a:ea typeface="Calibri" panose="020F0502020204030204" pitchFamily="34" charset="0"/>
                <a:cs typeface="Arial" panose="020B0604020202020204" pitchFamily="34" charset="0"/>
              </a:rPr>
              <a:t> Turizm sektörüne nitelikli bireyler kazandırılmak adına çeşitli eğitimler düzenlenmiş ve projede eğitim alan öğrencilere sertifikaları takdim edilmesinin ardından yine projede yer alan öğrenciler otel personel kadrosuna alınarak istihdam edilmiştir.</a:t>
            </a:r>
          </a:p>
          <a:p>
            <a:pPr indent="0">
              <a:lnSpc>
                <a:spcPct val="107000"/>
              </a:lnSpc>
              <a:spcAft>
                <a:spcPts val="800"/>
              </a:spcAft>
              <a:buNone/>
            </a:pPr>
            <a:endParaRPr lang="tr-TR" sz="1800" dirty="0">
              <a:latin typeface="Calibri" panose="020F0502020204030204" pitchFamily="34" charset="0"/>
              <a:ea typeface="Calibri" panose="020F0502020204030204" pitchFamily="34" charset="0"/>
              <a:cs typeface="Arial" panose="020B0604020202020204" pitchFamily="34" charset="0"/>
            </a:endParaRPr>
          </a:p>
          <a:p>
            <a:pPr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Resim 3">
            <a:extLst>
              <a:ext uri="{FF2B5EF4-FFF2-40B4-BE49-F238E27FC236}">
                <a16:creationId xmlns:a16="http://schemas.microsoft.com/office/drawing/2014/main" id="{8078A7AE-859E-4F3D-9491-E628D9756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27" y="3729458"/>
            <a:ext cx="3825494" cy="2684385"/>
          </a:xfrm>
          <a:prstGeom prst="rect">
            <a:avLst/>
          </a:prstGeom>
        </p:spPr>
      </p:pic>
      <p:pic>
        <p:nvPicPr>
          <p:cNvPr id="7" name="Resim 6">
            <a:extLst>
              <a:ext uri="{FF2B5EF4-FFF2-40B4-BE49-F238E27FC236}">
                <a16:creationId xmlns:a16="http://schemas.microsoft.com/office/drawing/2014/main" id="{B8CF3EFA-F044-460D-95F1-98FB1DB7B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255" y="3762156"/>
            <a:ext cx="3451029" cy="2651688"/>
          </a:xfrm>
          <a:prstGeom prst="rect">
            <a:avLst/>
          </a:prstGeom>
        </p:spPr>
      </p:pic>
      <p:pic>
        <p:nvPicPr>
          <p:cNvPr id="10" name="Resim 9">
            <a:extLst>
              <a:ext uri="{FF2B5EF4-FFF2-40B4-BE49-F238E27FC236}">
                <a16:creationId xmlns:a16="http://schemas.microsoft.com/office/drawing/2014/main" id="{EB80DC77-B3C2-4B34-A360-328DF5EAA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450" y="3762156"/>
            <a:ext cx="3825494" cy="2651688"/>
          </a:xfrm>
          <a:prstGeom prst="rect">
            <a:avLst/>
          </a:prstGeom>
        </p:spPr>
      </p:pic>
    </p:spTree>
    <p:extLst>
      <p:ext uri="{BB962C8B-B14F-4D97-AF65-F5344CB8AC3E}">
        <p14:creationId xmlns:p14="http://schemas.microsoft.com/office/powerpoint/2010/main" val="192791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A6E184FB-8ADE-B17E-2AC8-962F54BC99AA}"/>
              </a:ext>
            </a:extLst>
          </p:cNvPr>
          <p:cNvSpPr txBox="1"/>
          <p:nvPr/>
        </p:nvSpPr>
        <p:spPr>
          <a:xfrm>
            <a:off x="5882640" y="152401"/>
            <a:ext cx="6309359" cy="6705598"/>
          </a:xfrm>
          <a:prstGeom prst="rect">
            <a:avLst/>
          </a:prstGeom>
          <a:noFill/>
        </p:spPr>
        <p:txBody>
          <a:bodyPr wrap="square">
            <a:spAutoFit/>
          </a:bodyPr>
          <a:lstStyle/>
          <a:p>
            <a:pPr>
              <a:lnSpc>
                <a:spcPct val="107000"/>
              </a:lnSpc>
              <a:spcAft>
                <a:spcPts val="800"/>
              </a:spcAft>
            </a:pPr>
            <a:r>
              <a:rPr lang="tr-TR" sz="1600" dirty="0">
                <a:latin typeface="Calibri" panose="020F0502020204030204" pitchFamily="34" charset="0"/>
                <a:ea typeface="Calibri" panose="020F0502020204030204" pitchFamily="34" charset="0"/>
                <a:cs typeface="Arial" panose="020B0604020202020204" pitchFamily="34" charset="0"/>
              </a:rPr>
              <a:t>HOTEL İÇKALE</a:t>
            </a:r>
            <a:r>
              <a:rPr lang="tr-TR" sz="1600" dirty="0">
                <a:effectLst/>
                <a:latin typeface="Calibri" panose="020F0502020204030204" pitchFamily="34" charset="0"/>
                <a:ea typeface="Calibri" panose="020F0502020204030204" pitchFamily="34" charset="0"/>
                <a:cs typeface="Arial" panose="020B0604020202020204" pitchFamily="34" charset="0"/>
              </a:rPr>
              <a:t> “Entegre ve Sürdürülebilir Yönetim Sistemi Politikamız” şirketimizin bu konudaki taahhüdüdür. Bu noktadan itibaren tüm çalışmalarımız bu niyetimizle devam edecektir.</a:t>
            </a:r>
          </a:p>
          <a:p>
            <a:pPr>
              <a:lnSpc>
                <a:spcPct val="107000"/>
              </a:lnSpc>
              <a:spcAft>
                <a:spcPts val="800"/>
              </a:spcAft>
            </a:pPr>
            <a:r>
              <a:rPr lang="tr-TR" sz="1600" dirty="0">
                <a:effectLst/>
                <a:latin typeface="Calibri" panose="020F0502020204030204" pitchFamily="34" charset="0"/>
                <a:ea typeface="Calibri" panose="020F0502020204030204" pitchFamily="34" charset="0"/>
                <a:cs typeface="Arial" panose="020B0604020202020204" pitchFamily="34" charset="0"/>
              </a:rPr>
              <a:t>Amacımız otelimizde rapor içeriğinde sürdürülebilirlik prensibini temel alanlarımızda kurumsal hafızaya kazandırabilmektir.</a:t>
            </a:r>
          </a:p>
          <a:p>
            <a:pPr>
              <a:lnSpc>
                <a:spcPct val="107000"/>
              </a:lnSpc>
              <a:spcAft>
                <a:spcPts val="800"/>
              </a:spcAft>
            </a:pPr>
            <a:r>
              <a:rPr lang="tr-TR" sz="1600" dirty="0">
                <a:effectLst/>
                <a:latin typeface="Calibri" panose="020F0502020204030204" pitchFamily="34" charset="0"/>
                <a:ea typeface="Calibri" panose="020F0502020204030204" pitchFamily="34" charset="0"/>
                <a:cs typeface="Arial" panose="020B0604020202020204" pitchFamily="34" charset="0"/>
              </a:rPr>
              <a:t>Çabalarımızın başarıya dönüşmesi ve süreklilik kazanması ancak çalışanlarımız, misafirlerimiz, iş ortaklarımız, tedarikçilerimiz, çözüm ortaklarımız, yakın çevremizdeki tüm muhataplarımızla birlikte hareket ederek yaygınlaştırmak ve her geçen gün güçlendireceğimiz bir ortaklık haline getirmek ile mümkün olacaktır.</a:t>
            </a:r>
          </a:p>
          <a:p>
            <a:pPr>
              <a:lnSpc>
                <a:spcPct val="107000"/>
              </a:lnSpc>
              <a:spcAft>
                <a:spcPts val="800"/>
              </a:spcAft>
            </a:pPr>
            <a:r>
              <a:rPr lang="tr-TR" sz="1600" dirty="0">
                <a:effectLst/>
                <a:latin typeface="Calibri" panose="020F0502020204030204" pitchFamily="34" charset="0"/>
                <a:ea typeface="Calibri" panose="020F0502020204030204" pitchFamily="34" charset="0"/>
                <a:cs typeface="Arial" panose="020B0604020202020204" pitchFamily="34" charset="0"/>
              </a:rPr>
              <a:t>Bu noktadan hareketle, çalışmalarımıza liderlik etmek üzere yönetim yapılanmamız içerisinde Temsilci Yöneticilerimiz liderliğinde çalışanlarımızdan oluşan Sürdürülebilirlik Ekibimiz oluşturulmuştur.</a:t>
            </a:r>
          </a:p>
          <a:p>
            <a:pPr>
              <a:lnSpc>
                <a:spcPct val="107000"/>
              </a:lnSpc>
              <a:spcAft>
                <a:spcPts val="800"/>
              </a:spcAft>
            </a:pPr>
            <a:r>
              <a:rPr lang="tr-TR" sz="1600" dirty="0">
                <a:effectLst/>
                <a:latin typeface="Calibri" panose="020F0502020204030204" pitchFamily="34" charset="0"/>
                <a:ea typeface="Calibri" panose="020F0502020204030204" pitchFamily="34" charset="0"/>
                <a:cs typeface="Arial" panose="020B0604020202020204" pitchFamily="34" charset="0"/>
              </a:rPr>
              <a:t>Sürdürülebilirlik yaklaşımının ayrılmaz bir parçası olarak değerlendirilen personellerimizin bilinçlendirilmesi, sürece dahil olabilmeleri için fırsatlar verilmesi ve gelişim fırsatlarına katkıda bulunabilmeleri oldukça değerlidir. </a:t>
            </a:r>
          </a:p>
          <a:p>
            <a:pPr>
              <a:lnSpc>
                <a:spcPct val="107000"/>
              </a:lnSpc>
              <a:spcAft>
                <a:spcPts val="800"/>
              </a:spcAft>
            </a:pPr>
            <a:r>
              <a:rPr lang="tr-TR" sz="1600" dirty="0">
                <a:effectLst/>
                <a:latin typeface="Calibri" panose="020F0502020204030204" pitchFamily="34" charset="0"/>
                <a:ea typeface="Calibri" panose="020F0502020204030204" pitchFamily="34" charset="0"/>
                <a:cs typeface="Arial" panose="020B0604020202020204" pitchFamily="34" charset="0"/>
              </a:rPr>
              <a:t>Bu bağlamda yıllık eğitim planlamalarımızda ve oryantasyonlarımızda; sosyal haklar, yerel istihdamın desteklenmesi, doğal yaşamın korunması, vahşi yaşamı destekleme, yakın çevrenin tarihi turistik yerleri, kültürel zenginliği, ekolojik çeşitliliği, enerji ve su tasarrufu, çevre faaliyetleri-geri dönüşüm sistemimiz, yerel kaynaklara yönelim gibi eğitim konularımız yer almakta, işletme içerisinde sürdürülebilirlik felsefesinin yaygınlaştırılması için çalışılmaktadır. </a:t>
            </a:r>
          </a:p>
        </p:txBody>
      </p:sp>
      <p:sp>
        <p:nvSpPr>
          <p:cNvPr id="4" name="Metin kutusu 3">
            <a:extLst>
              <a:ext uri="{FF2B5EF4-FFF2-40B4-BE49-F238E27FC236}">
                <a16:creationId xmlns:a16="http://schemas.microsoft.com/office/drawing/2014/main" id="{C97E840F-258A-DB31-2228-30D48F2AC91C}"/>
              </a:ext>
            </a:extLst>
          </p:cNvPr>
          <p:cNvSpPr txBox="1"/>
          <p:nvPr/>
        </p:nvSpPr>
        <p:spPr>
          <a:xfrm>
            <a:off x="383458" y="404597"/>
            <a:ext cx="3760839" cy="523220"/>
          </a:xfrm>
          <a:prstGeom prst="rect">
            <a:avLst/>
          </a:prstGeom>
          <a:noFill/>
        </p:spPr>
        <p:txBody>
          <a:bodyPr wrap="square" rtlCol="0">
            <a:spAutoFit/>
          </a:bodyPr>
          <a:lstStyle/>
          <a:p>
            <a:r>
              <a:rPr lang="tr-TR" sz="2800" b="1" dirty="0">
                <a:solidFill>
                  <a:schemeClr val="tx2">
                    <a:lumMod val="75000"/>
                    <a:lumOff val="25000"/>
                  </a:schemeClr>
                </a:solidFill>
                <a:latin typeface="Calibri" panose="020F0502020204030204" pitchFamily="34" charset="0"/>
                <a:cs typeface="Calibri" panose="020F0502020204030204" pitchFamily="34" charset="0"/>
              </a:rPr>
              <a:t>3. Sürdürülebilirlik Ekibi </a:t>
            </a:r>
          </a:p>
        </p:txBody>
      </p:sp>
      <p:graphicFrame>
        <p:nvGraphicFramePr>
          <p:cNvPr id="3" name="Diagram 1">
            <a:extLst>
              <a:ext uri="{FF2B5EF4-FFF2-40B4-BE49-F238E27FC236}">
                <a16:creationId xmlns:a16="http://schemas.microsoft.com/office/drawing/2014/main" id="{3D780F52-194B-3697-2ACE-0233EA2D24CC}"/>
              </a:ext>
            </a:extLst>
          </p:cNvPr>
          <p:cNvGraphicFramePr/>
          <p:nvPr>
            <p:extLst>
              <p:ext uri="{D42A27DB-BD31-4B8C-83A1-F6EECF244321}">
                <p14:modId xmlns:p14="http://schemas.microsoft.com/office/powerpoint/2010/main" val="3860350268"/>
              </p:ext>
            </p:extLst>
          </p:nvPr>
        </p:nvGraphicFramePr>
        <p:xfrm>
          <a:off x="-604684" y="1055635"/>
          <a:ext cx="7580671" cy="5560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12470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7" y="307609"/>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6.Yapılan Sosyal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7" y="904826"/>
            <a:ext cx="11299722" cy="5363238"/>
          </a:xfrm>
        </p:spPr>
        <p:txBody>
          <a:bodyPr>
            <a:normAutofit/>
          </a:bodyPr>
          <a:lstStyle/>
          <a:p>
            <a:pPr marL="342900" lvl="0" indent="-342900">
              <a:lnSpc>
                <a:spcPct val="107000"/>
              </a:lnSpc>
              <a:buFont typeface="Wingdings" panose="05000000000000000000" pitchFamily="2" charset="2"/>
              <a:buChar char=""/>
            </a:pPr>
            <a:r>
              <a:rPr lang="tr-TR" sz="1800" b="1" dirty="0">
                <a:effectLst/>
                <a:latin typeface="Calibri" panose="020F0502020204030204" pitchFamily="34" charset="0"/>
                <a:ea typeface="Calibri" panose="020F0502020204030204" pitchFamily="34" charset="0"/>
                <a:cs typeface="Arial" panose="020B0604020202020204" pitchFamily="34" charset="0"/>
              </a:rPr>
              <a:t>Çocuk Sevgi Evleri ve Huzur Evi Etkinliği</a:t>
            </a:r>
            <a:endParaRPr lang="tr-TR" sz="1800" b="1" dirty="0">
              <a:latin typeface="Calibri" panose="020F0502020204030204" pitchFamily="34" charset="0"/>
              <a:ea typeface="Calibri" panose="020F0502020204030204" pitchFamily="34" charset="0"/>
              <a:cs typeface="Arial" panose="020B0604020202020204" pitchFamily="34" charset="0"/>
            </a:endParaRPr>
          </a:p>
          <a:p>
            <a:pPr marL="0" lvl="0" indent="0">
              <a:lnSpc>
                <a:spcPct val="107000"/>
              </a:lnSpc>
              <a:buNone/>
            </a:pPr>
            <a:r>
              <a:rPr lang="tr-TR" sz="1800" dirty="0">
                <a:effectLst/>
                <a:latin typeface="Calibri" panose="020F0502020204030204" pitchFamily="34" charset="0"/>
                <a:ea typeface="Calibri" panose="020F0502020204030204" pitchFamily="34" charset="0"/>
                <a:cs typeface="Arial" panose="020B0604020202020204" pitchFamily="34" charset="0"/>
              </a:rPr>
              <a:t>Yılın belli dönemlerinde Ankara Çocuk Sevgi Evleri ve Huzur evleri otelimize davet edilerek, onları en güzel şekilde ağırlamak amaçlanmaktadır. Onların yüzünü bir kere bile güldürmüş olmak ve onların yaşamına dokunmak yapabileceğimiz en güzel destektir.</a:t>
            </a:r>
          </a:p>
          <a:p>
            <a:pPr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Resim 7">
            <a:extLst>
              <a:ext uri="{FF2B5EF4-FFF2-40B4-BE49-F238E27FC236}">
                <a16:creationId xmlns:a16="http://schemas.microsoft.com/office/drawing/2014/main" id="{DDF83548-4706-47EA-858D-1E0F847FB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216" y="2385523"/>
            <a:ext cx="3249176" cy="4326602"/>
          </a:xfrm>
          <a:prstGeom prst="rect">
            <a:avLst/>
          </a:prstGeom>
        </p:spPr>
      </p:pic>
      <p:pic>
        <p:nvPicPr>
          <p:cNvPr id="10" name="Resim 9">
            <a:extLst>
              <a:ext uri="{FF2B5EF4-FFF2-40B4-BE49-F238E27FC236}">
                <a16:creationId xmlns:a16="http://schemas.microsoft.com/office/drawing/2014/main" id="{259238F9-8FE6-49EE-BE7D-68A80D305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241" y="2385523"/>
            <a:ext cx="3249176" cy="4326602"/>
          </a:xfrm>
          <a:prstGeom prst="rect">
            <a:avLst/>
          </a:prstGeom>
        </p:spPr>
      </p:pic>
      <p:pic>
        <p:nvPicPr>
          <p:cNvPr id="12" name="Resim 11">
            <a:extLst>
              <a:ext uri="{FF2B5EF4-FFF2-40B4-BE49-F238E27FC236}">
                <a16:creationId xmlns:a16="http://schemas.microsoft.com/office/drawing/2014/main" id="{B29EDFC5-0DCB-4318-AE4C-58AD4722C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9266" y="2689756"/>
            <a:ext cx="4951066" cy="3718135"/>
          </a:xfrm>
          <a:prstGeom prst="rect">
            <a:avLst/>
          </a:prstGeom>
        </p:spPr>
      </p:pic>
    </p:spTree>
    <p:extLst>
      <p:ext uri="{BB962C8B-B14F-4D97-AF65-F5344CB8AC3E}">
        <p14:creationId xmlns:p14="http://schemas.microsoft.com/office/powerpoint/2010/main" val="20338286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7" y="231361"/>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6.Yapılan Sosyal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7" y="904826"/>
            <a:ext cx="6708926" cy="5790942"/>
          </a:xfrm>
        </p:spPr>
        <p:txBody>
          <a:bodyPr>
            <a:normAutofit/>
          </a:bodyPr>
          <a:lstStyle/>
          <a:p>
            <a:pPr marL="342900" lvl="0" indent="-342900">
              <a:lnSpc>
                <a:spcPct val="107000"/>
              </a:lnSpc>
              <a:spcAft>
                <a:spcPts val="800"/>
              </a:spcAft>
              <a:buFont typeface="Wingdings" panose="05000000000000000000" pitchFamily="2" charset="2"/>
              <a:buChar char=""/>
            </a:pPr>
            <a:r>
              <a:rPr lang="tr-TR" sz="1800" b="1" dirty="0">
                <a:effectLst/>
                <a:latin typeface="Calibri" panose="020F0502020204030204" pitchFamily="34" charset="0"/>
                <a:ea typeface="Calibri" panose="020F0502020204030204" pitchFamily="34" charset="0"/>
                <a:cs typeface="Arial" panose="020B0604020202020204" pitchFamily="34" charset="0"/>
              </a:rPr>
              <a:t>Plastik Kapak Toplama Projesi </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tr-TR" sz="1800" b="1"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Türkiye Omurilik Felçlileri Derneği’nin</a:t>
            </a:r>
            <a:r>
              <a:rPr lang="tr-TR"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2011 yılından itibaren başarı ile yürüttüğü, plastik kapak kampanyasına Ortopedik engelli bireyin tek başına hareket etmesini, özgürce gezmesini, alışveriş yapabilmesini ve yaşadığı dünyayı keşfetmesini sağlayabilmek adına bizlerde dahil olduk.</a:t>
            </a:r>
            <a:r>
              <a:rPr lang="tr-TR" sz="1800" dirty="0">
                <a:effectLst/>
                <a:latin typeface="Calibri" panose="020F0502020204030204" pitchFamily="34" charset="0"/>
                <a:ea typeface="Calibri" panose="020F0502020204030204" pitchFamily="34" charset="0"/>
                <a:cs typeface="Arial" panose="020B0604020202020204" pitchFamily="34" charset="0"/>
              </a:rPr>
              <a:t> </a:t>
            </a:r>
          </a:p>
          <a:p>
            <a:pPr marL="0" indent="0">
              <a:lnSpc>
                <a:spcPct val="107000"/>
              </a:lnSpc>
              <a:spcAft>
                <a:spcPts val="800"/>
              </a:spcAft>
              <a:buNone/>
            </a:pPr>
            <a:r>
              <a:rPr lang="tr-TR" sz="1800" b="1" dirty="0">
                <a:effectLst/>
                <a:latin typeface="Calibri" panose="020F0502020204030204" pitchFamily="34" charset="0"/>
                <a:ea typeface="Calibri" panose="020F0502020204030204" pitchFamily="34" charset="0"/>
                <a:cs typeface="Arial" panose="020B0604020202020204" pitchFamily="34" charset="0"/>
              </a:rPr>
              <a:t>“Hayatın Engellerine Kapak Olsun”</a:t>
            </a:r>
            <a:r>
              <a:rPr lang="tr-TR" sz="1800" dirty="0">
                <a:effectLst/>
                <a:latin typeface="Calibri" panose="020F0502020204030204" pitchFamily="34" charset="0"/>
                <a:ea typeface="Calibri" panose="020F0502020204030204" pitchFamily="34" charset="0"/>
                <a:cs typeface="Arial" panose="020B0604020202020204" pitchFamily="34" charset="0"/>
              </a:rPr>
              <a:t> diyerek tesisimizin göz önündeki alanlarına kapak toplama kutuları yerleştirdik. Proje kapsamını tüm personelimiz ve misafirlerimize duyurup yeterli miktarda kapak toplanmasını ve engelli bir bireye tekerlekli sandalye verebilmek amaçlanmaktadır.</a:t>
            </a: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Bu kapsamda hala devam etmek olduğumuz bu proje için </a:t>
            </a:r>
            <a:r>
              <a:rPr lang="tr-TR" sz="1800" b="1" dirty="0">
                <a:solidFill>
                  <a:srgbClr val="000000"/>
                </a:solidFill>
                <a:effectLst/>
                <a:highlight>
                  <a:srgbClr val="FFFFFF"/>
                </a:highlight>
                <a:latin typeface="Calibri" panose="020F0502020204030204" pitchFamily="34" charset="0"/>
                <a:ea typeface="Calibri" panose="020F0502020204030204" pitchFamily="34" charset="0"/>
              </a:rPr>
              <a:t>Türkiye Omurilik Felçlileri Derneği </a:t>
            </a:r>
            <a:r>
              <a:rPr lang="tr-TR" sz="1800" dirty="0">
                <a:solidFill>
                  <a:srgbClr val="000000"/>
                </a:solidFill>
                <a:effectLst/>
                <a:highlight>
                  <a:srgbClr val="FFFFFF"/>
                </a:highlight>
                <a:latin typeface="Calibri" panose="020F0502020204030204" pitchFamily="34" charset="0"/>
                <a:ea typeface="Calibri" panose="020F0502020204030204" pitchFamily="34" charset="0"/>
              </a:rPr>
              <a:t>tarafından tesisimiz adına Teşekkür Sertifikası düzenlenmiştir</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Resim 11">
            <a:extLst>
              <a:ext uri="{FF2B5EF4-FFF2-40B4-BE49-F238E27FC236}">
                <a16:creationId xmlns:a16="http://schemas.microsoft.com/office/drawing/2014/main" id="{E1103559-2FC7-4CB1-97B0-74189DED2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635" y="1027530"/>
            <a:ext cx="4159150" cy="5545533"/>
          </a:xfrm>
          <a:prstGeom prst="rect">
            <a:avLst/>
          </a:prstGeom>
        </p:spPr>
      </p:pic>
    </p:spTree>
    <p:extLst>
      <p:ext uri="{BB962C8B-B14F-4D97-AF65-F5344CB8AC3E}">
        <p14:creationId xmlns:p14="http://schemas.microsoft.com/office/powerpoint/2010/main" val="269414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7" y="367440"/>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6.Yapılan Sosyal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7" y="904826"/>
            <a:ext cx="5004144" cy="5790942"/>
          </a:xfrm>
        </p:spPr>
        <p:txBody>
          <a:bodyPr>
            <a:normAutofit/>
          </a:bodyPr>
          <a:lstStyle/>
          <a:p>
            <a:pPr marL="342900" lvl="0" indent="-342900">
              <a:lnSpc>
                <a:spcPct val="107000"/>
              </a:lnSpc>
              <a:spcAft>
                <a:spcPts val="800"/>
              </a:spcAft>
              <a:buFont typeface="Wingdings" panose="05000000000000000000" pitchFamily="2" charset="2"/>
              <a:buChar char=""/>
            </a:pPr>
            <a:r>
              <a:rPr lang="tr-TR" sz="1800" b="1" dirty="0">
                <a:effectLst/>
                <a:latin typeface="Calibri" panose="020F0502020204030204" pitchFamily="34" charset="0"/>
                <a:ea typeface="Calibri" panose="020F0502020204030204" pitchFamily="34" charset="0"/>
                <a:cs typeface="Arial" panose="020B0604020202020204" pitchFamily="34" charset="0"/>
              </a:rPr>
              <a:t>Öğrencilere </a:t>
            </a:r>
            <a:r>
              <a:rPr lang="tr-TR" sz="1800" b="1" dirty="0">
                <a:latin typeface="Calibri" panose="020F0502020204030204" pitchFamily="34" charset="0"/>
                <a:ea typeface="Calibri" panose="020F0502020204030204" pitchFamily="34" charset="0"/>
                <a:cs typeface="Arial" panose="020B0604020202020204" pitchFamily="34" charset="0"/>
              </a:rPr>
              <a:t>ve Okullara Destek</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Tesisimiz maddi ve manevi olarak çoğu okula göre, kötü şartlarda eğitim, öğretim sunulan bir okula destek olmaktadır. Bulundukları bölgede iyi şartlarda olmasalar bile topluma iyi bir bireyi daha kazandırabilmek, içlerindeki okuma isteğini arttırabilmek ve hala bir umudun olduğunu gösterebilmek adına öğrenciler ve öğretmenlerle buluşup okul eksikleri için yapılması gerekenler üzerine konuşulur.</a:t>
            </a: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Bu etkinlikler arasında Mehmet </a:t>
            </a:r>
            <a:r>
              <a:rPr lang="tr-TR" sz="1800" dirty="0" err="1">
                <a:effectLst/>
                <a:latin typeface="Calibri" panose="020F0502020204030204" pitchFamily="34" charset="0"/>
                <a:ea typeface="Calibri" panose="020F0502020204030204" pitchFamily="34" charset="0"/>
                <a:cs typeface="Arial" panose="020B0604020202020204" pitchFamily="34" charset="0"/>
              </a:rPr>
              <a:t>İçkale</a:t>
            </a:r>
            <a:r>
              <a:rPr lang="tr-TR" sz="1800" dirty="0">
                <a:effectLst/>
                <a:latin typeface="Calibri" panose="020F0502020204030204" pitchFamily="34" charset="0"/>
                <a:ea typeface="Calibri" panose="020F0502020204030204" pitchFamily="34" charset="0"/>
                <a:cs typeface="Arial" panose="020B0604020202020204" pitchFamily="34" charset="0"/>
              </a:rPr>
              <a:t> Ortaokulu’na gerekli yardımlarda bulunarak okulun </a:t>
            </a:r>
            <a:r>
              <a:rPr lang="tr-TR" sz="1800" dirty="0">
                <a:latin typeface="Calibri" panose="020F0502020204030204" pitchFamily="34" charset="0"/>
                <a:ea typeface="Calibri" panose="020F0502020204030204" pitchFamily="34" charset="0"/>
                <a:cs typeface="Arial" panose="020B0604020202020204" pitchFamily="34" charset="0"/>
              </a:rPr>
              <a:t>fiziki yapısındaki eksiklikler tamamlanmıştır.</a:t>
            </a: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Geleceğin umudu olan gençler bizlere emanet…</a:t>
            </a:r>
          </a:p>
          <a:p>
            <a:pPr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Resim 7">
            <a:extLst>
              <a:ext uri="{FF2B5EF4-FFF2-40B4-BE49-F238E27FC236}">
                <a16:creationId xmlns:a16="http://schemas.microsoft.com/office/drawing/2014/main" id="{04BD4E51-52E5-4B3F-8147-F3F08DEE095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5233" b="16221"/>
          <a:stretch/>
        </p:blipFill>
        <p:spPr>
          <a:xfrm>
            <a:off x="5151347" y="0"/>
            <a:ext cx="3819008" cy="4501661"/>
          </a:xfrm>
          <a:prstGeom prst="rect">
            <a:avLst/>
          </a:prstGeom>
        </p:spPr>
      </p:pic>
      <p:pic>
        <p:nvPicPr>
          <p:cNvPr id="10" name="Resim 9">
            <a:extLst>
              <a:ext uri="{FF2B5EF4-FFF2-40B4-BE49-F238E27FC236}">
                <a16:creationId xmlns:a16="http://schemas.microsoft.com/office/drawing/2014/main" id="{6A3E443D-AC80-4362-B4AF-C975122DCB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59174" y="2554591"/>
            <a:ext cx="3227557" cy="4303409"/>
          </a:xfrm>
          <a:prstGeom prst="rect">
            <a:avLst/>
          </a:prstGeom>
        </p:spPr>
      </p:pic>
    </p:spTree>
    <p:extLst>
      <p:ext uri="{BB962C8B-B14F-4D97-AF65-F5344CB8AC3E}">
        <p14:creationId xmlns:p14="http://schemas.microsoft.com/office/powerpoint/2010/main" val="2460781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7" y="367440"/>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6.Yapılan Sosyal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7" y="904826"/>
            <a:ext cx="5004144" cy="5790942"/>
          </a:xfrm>
        </p:spPr>
        <p:txBody>
          <a:bodyPr>
            <a:normAutofit/>
          </a:bodyPr>
          <a:lstStyle/>
          <a:p>
            <a:pPr marL="342900" lvl="0" indent="-342900">
              <a:lnSpc>
                <a:spcPct val="107000"/>
              </a:lnSpc>
              <a:spcAft>
                <a:spcPts val="800"/>
              </a:spcAft>
              <a:buFont typeface="Wingdings" panose="05000000000000000000" pitchFamily="2" charset="2"/>
              <a:buChar char=""/>
            </a:pPr>
            <a:r>
              <a:rPr lang="tr-TR" sz="1800" b="1" dirty="0">
                <a:effectLst/>
                <a:latin typeface="Calibri" panose="020F0502020204030204" pitchFamily="34" charset="0"/>
                <a:ea typeface="Calibri" panose="020F0502020204030204" pitchFamily="34" charset="0"/>
                <a:cs typeface="Arial" panose="020B0604020202020204" pitchFamily="34" charset="0"/>
              </a:rPr>
              <a:t>Turizm ve Otelcilik Mezunlarına Destek</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tr-TR" sz="1800" dirty="0">
                <a:latin typeface="Calibri" panose="020F0502020204030204" pitchFamily="34" charset="0"/>
                <a:cs typeface="Arial" panose="020B0604020202020204" pitchFamily="34" charset="0"/>
              </a:rPr>
              <a:t>Ankara Hacı Bayram Veli Üniversitesi Turizm Fakültesi’nin düzenlediği Geleneksel Kariyer Günleri’ne katılım sağlayarak Turizm Otelcilik Fakültesi öğrencilerine kariyer hayatlarında rehberlik etme fırsatı bulduk</a:t>
            </a:r>
            <a:r>
              <a:rPr lang="tr-TR" sz="1200" b="0" i="0" dirty="0">
                <a:effectLst/>
                <a:latin typeface="-apple-system"/>
              </a:rPr>
              <a:t>. </a:t>
            </a:r>
          </a:p>
          <a:p>
            <a:pPr marL="0"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Resim 2">
            <a:extLst>
              <a:ext uri="{FF2B5EF4-FFF2-40B4-BE49-F238E27FC236}">
                <a16:creationId xmlns:a16="http://schemas.microsoft.com/office/drawing/2014/main" id="{2E3857E8-D907-41E0-8171-C62E0D716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6003" y="0"/>
            <a:ext cx="4704736" cy="3528552"/>
          </a:xfrm>
          <a:prstGeom prst="rect">
            <a:avLst/>
          </a:prstGeom>
        </p:spPr>
      </p:pic>
      <p:pic>
        <p:nvPicPr>
          <p:cNvPr id="5" name="Resim 4">
            <a:extLst>
              <a:ext uri="{FF2B5EF4-FFF2-40B4-BE49-F238E27FC236}">
                <a16:creationId xmlns:a16="http://schemas.microsoft.com/office/drawing/2014/main" id="{7791C987-C509-4EF9-AE2A-C65E74657D9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71532" y="3528552"/>
            <a:ext cx="2439864" cy="3253152"/>
          </a:xfrm>
          <a:prstGeom prst="rect">
            <a:avLst/>
          </a:prstGeom>
        </p:spPr>
      </p:pic>
    </p:spTree>
    <p:extLst>
      <p:ext uri="{BB962C8B-B14F-4D97-AF65-F5344CB8AC3E}">
        <p14:creationId xmlns:p14="http://schemas.microsoft.com/office/powerpoint/2010/main" val="29473178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7" y="297143"/>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6.Yapılan Sosyal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7" y="904826"/>
            <a:ext cx="11520948" cy="5790942"/>
          </a:xfrm>
        </p:spPr>
        <p:txBody>
          <a:bodyPr>
            <a:normAutofit/>
          </a:bodyPr>
          <a:lstStyle/>
          <a:p>
            <a:pPr marL="342900" lvl="0" indent="-342900">
              <a:lnSpc>
                <a:spcPct val="107000"/>
              </a:lnSpc>
              <a:spcAft>
                <a:spcPts val="800"/>
              </a:spcAft>
              <a:buFont typeface="Wingdings" panose="05000000000000000000" pitchFamily="2" charset="2"/>
              <a:buChar char=""/>
            </a:pPr>
            <a:r>
              <a:rPr lang="tr-TR" sz="1800" b="1" dirty="0">
                <a:effectLst/>
                <a:latin typeface="Calibri" panose="020F0502020204030204" pitchFamily="34" charset="0"/>
                <a:ea typeface="Calibri" panose="020F0502020204030204" pitchFamily="34" charset="0"/>
                <a:cs typeface="Arial" panose="020B0604020202020204" pitchFamily="34" charset="0"/>
              </a:rPr>
              <a:t>TOÇEV DESTEK </a:t>
            </a:r>
          </a:p>
          <a:p>
            <a:pPr marL="78105" marR="392430">
              <a:lnSpc>
                <a:spcPct val="107000"/>
              </a:lnSpc>
              <a:spcBef>
                <a:spcPts val="890"/>
              </a:spcBef>
              <a:spcAft>
                <a:spcPts val="0"/>
              </a:spcAft>
            </a:pPr>
            <a:r>
              <a:rPr lang="tr-TR" sz="1800" dirty="0">
                <a:effectLst/>
                <a:latin typeface="Calibri" panose="020F0502020204030204" pitchFamily="34" charset="0"/>
                <a:ea typeface="Calibri" panose="020F0502020204030204" pitchFamily="34" charset="0"/>
                <a:cs typeface="Arial" panose="020B0604020202020204" pitchFamily="34" charset="0"/>
              </a:rPr>
              <a:t> </a:t>
            </a:r>
            <a:r>
              <a:rPr lang="tr-TR" sz="1800" dirty="0">
                <a:effectLst/>
                <a:latin typeface="Calibri" panose="020F0502020204030204" pitchFamily="34" charset="0"/>
                <a:ea typeface="Calibri" panose="020F0502020204030204" pitchFamily="34" charset="0"/>
              </a:rPr>
              <a:t>Tesisimizde</a:t>
            </a:r>
            <a:r>
              <a:rPr lang="tr-TR" sz="1800" spc="-3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Genel</a:t>
            </a:r>
            <a:r>
              <a:rPr lang="tr-TR" sz="1800" spc="-2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Müdürümüz</a:t>
            </a:r>
            <a:r>
              <a:rPr lang="tr-TR" sz="1800" spc="-1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ve</a:t>
            </a:r>
            <a:r>
              <a:rPr lang="tr-TR" sz="1800" spc="-3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tüm</a:t>
            </a:r>
            <a:r>
              <a:rPr lang="tr-TR" sz="1800" spc="-2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Departman</a:t>
            </a:r>
            <a:r>
              <a:rPr lang="tr-TR" sz="1800" spc="-2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Yöneticilerimiz</a:t>
            </a:r>
            <a:r>
              <a:rPr lang="tr-TR" sz="1800" spc="-2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ile</a:t>
            </a:r>
            <a:r>
              <a:rPr lang="tr-TR" sz="1800" spc="-30"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birlikte</a:t>
            </a:r>
            <a:r>
              <a:rPr lang="tr-TR" sz="1800" spc="-35" dirty="0">
                <a:effectLst/>
                <a:latin typeface="Calibri" panose="020F0502020204030204" pitchFamily="34" charset="0"/>
                <a:ea typeface="Calibri" panose="020F0502020204030204" pitchFamily="34" charset="0"/>
              </a:rPr>
              <a:t> </a:t>
            </a:r>
            <a:r>
              <a:rPr lang="tr-TR" sz="1800" dirty="0">
                <a:effectLst/>
                <a:latin typeface="Calibri" panose="020F0502020204030204" pitchFamily="34" charset="0"/>
                <a:ea typeface="Calibri" panose="020F0502020204030204" pitchFamily="34" charset="0"/>
              </a:rPr>
              <a:t>okuma istekli çocuklara maddi ve manevi anlamda destek olmak için köprü olan TOÇEV’ i otelimizde ağırladık.    </a:t>
            </a:r>
          </a:p>
          <a:p>
            <a:pPr marL="78105" marR="392430">
              <a:lnSpc>
                <a:spcPct val="107000"/>
              </a:lnSpc>
              <a:spcBef>
                <a:spcPts val="890"/>
              </a:spcBef>
              <a:spcAft>
                <a:spcPts val="0"/>
              </a:spcAft>
            </a:pPr>
            <a:r>
              <a:rPr lang="tr-TR" sz="1800" dirty="0">
                <a:effectLst/>
                <a:latin typeface="Calibri" panose="020F0502020204030204" pitchFamily="34" charset="0"/>
                <a:ea typeface="Calibri" panose="020F0502020204030204" pitchFamily="34" charset="0"/>
              </a:rPr>
              <a:t>Okumak isteyen ancak maddi koşullar nedeniyle eğitime erişimde güçlük çeken ya da çalışmak zorunda kalan çocuklarımızı tüm eğitim hayatları boyunca maddi ve manevi olarak destekliyoruz, desteklemeye devam edeceğiz.</a:t>
            </a: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Resim 7">
            <a:extLst>
              <a:ext uri="{FF2B5EF4-FFF2-40B4-BE49-F238E27FC236}">
                <a16:creationId xmlns:a16="http://schemas.microsoft.com/office/drawing/2014/main" id="{2BB1FCE0-5455-4C24-88B6-A773F2BEFC1D}"/>
              </a:ext>
            </a:extLst>
          </p:cNvPr>
          <p:cNvPicPr/>
          <p:nvPr/>
        </p:nvPicPr>
        <p:blipFill>
          <a:blip r:embed="rId2"/>
          <a:stretch>
            <a:fillRect/>
          </a:stretch>
        </p:blipFill>
        <p:spPr>
          <a:xfrm>
            <a:off x="3260480" y="3043500"/>
            <a:ext cx="5671039" cy="3736731"/>
          </a:xfrm>
          <a:prstGeom prst="rect">
            <a:avLst/>
          </a:prstGeom>
        </p:spPr>
      </p:pic>
    </p:spTree>
    <p:extLst>
      <p:ext uri="{BB962C8B-B14F-4D97-AF65-F5344CB8AC3E}">
        <p14:creationId xmlns:p14="http://schemas.microsoft.com/office/powerpoint/2010/main" val="28186819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7" y="377172"/>
            <a:ext cx="4704736" cy="523220"/>
          </a:xfrm>
          <a:prstGeom prst="rect">
            <a:avLst/>
          </a:prstGeom>
          <a:noFill/>
        </p:spPr>
        <p:txBody>
          <a:bodyPr wrap="square" rtlCol="0">
            <a:spAutoFit/>
          </a:bodyPr>
          <a:lstStyle/>
          <a:p>
            <a:r>
              <a:rPr lang="tr-TR"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7</a:t>
            </a:r>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 Kültürel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7" y="1356852"/>
            <a:ext cx="5238135" cy="5338915"/>
          </a:xfrm>
        </p:spPr>
        <p:txBody>
          <a:bodyPr>
            <a:normAutofit/>
          </a:bodyPr>
          <a:lstStyle/>
          <a:p>
            <a:pPr>
              <a:lnSpc>
                <a:spcPct val="107000"/>
              </a:lnSpc>
              <a:spcAft>
                <a:spcPts val="800"/>
              </a:spcAft>
            </a:pPr>
            <a:r>
              <a:rPr lang="tr-TR" sz="1800" dirty="0">
                <a:effectLst/>
                <a:latin typeface="Calibri" panose="020F0502020204030204" pitchFamily="34" charset="0"/>
                <a:ea typeface="Calibri" panose="020F0502020204030204" pitchFamily="34" charset="0"/>
                <a:cs typeface="Arial" panose="020B0604020202020204" pitchFamily="34" charset="0"/>
              </a:rPr>
              <a:t>Yerel kültür ve değerlerin korunması konusunda;</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Kültürel Tanıtım</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Bölgenin Ticari Hacmine Katkı Sağlanması </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Doğal ve Tarihi Zenginliklerin Tanıtılması </a:t>
            </a:r>
          </a:p>
          <a:p>
            <a:pPr marL="342900" lvl="0" indent="-342900">
              <a:lnSpc>
                <a:spcPct val="107000"/>
              </a:lnSpc>
              <a:spcAft>
                <a:spcPts val="800"/>
              </a:spcAft>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Yerli Halkın İstihdamı konularında çalışmaların yapılması ve faaliyetlere dahil olunmasında gerekli hassasiyeti göstermekteyiz.</a:t>
            </a:r>
          </a:p>
          <a:p>
            <a:pPr marL="342900" lvl="0" indent="-342900">
              <a:lnSpc>
                <a:spcPct val="107000"/>
              </a:lnSpc>
              <a:spcAft>
                <a:spcPts val="800"/>
              </a:spcAft>
              <a:buFont typeface="Wingdings" panose="05000000000000000000" pitchFamily="2" charset="2"/>
              <a:buChar char=""/>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Resim 4">
            <a:extLst>
              <a:ext uri="{FF2B5EF4-FFF2-40B4-BE49-F238E27FC236}">
                <a16:creationId xmlns:a16="http://schemas.microsoft.com/office/drawing/2014/main" id="{A6EC0956-B5DD-489B-AE22-C930C7BE0DC1}"/>
              </a:ext>
            </a:extLst>
          </p:cNvPr>
          <p:cNvPicPr/>
          <p:nvPr/>
        </p:nvPicPr>
        <p:blipFill>
          <a:blip r:embed="rId2"/>
          <a:stretch>
            <a:fillRect/>
          </a:stretch>
        </p:blipFill>
        <p:spPr>
          <a:xfrm>
            <a:off x="5969977" y="761874"/>
            <a:ext cx="5988506" cy="4838826"/>
          </a:xfrm>
          <a:prstGeom prst="rect">
            <a:avLst/>
          </a:prstGeom>
        </p:spPr>
      </p:pic>
    </p:spTree>
    <p:extLst>
      <p:ext uri="{BB962C8B-B14F-4D97-AF65-F5344CB8AC3E}">
        <p14:creationId xmlns:p14="http://schemas.microsoft.com/office/powerpoint/2010/main" val="6272130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7" y="235644"/>
            <a:ext cx="4704736" cy="523220"/>
          </a:xfrm>
          <a:prstGeom prst="rect">
            <a:avLst/>
          </a:prstGeom>
          <a:noFill/>
        </p:spPr>
        <p:txBody>
          <a:bodyPr wrap="square" rtlCol="0">
            <a:spAutoFit/>
          </a:bodyPr>
          <a:lstStyle/>
          <a:p>
            <a:r>
              <a:rPr lang="tr-TR"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7</a:t>
            </a:r>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 Kültürel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82459" y="1106130"/>
            <a:ext cx="5990302" cy="5589638"/>
          </a:xfrm>
        </p:spPr>
        <p:txBody>
          <a:bodyPr>
            <a:normAutofit fontScale="25000" lnSpcReduction="20000"/>
          </a:bodyPr>
          <a:lstStyle/>
          <a:p>
            <a:pPr marL="342900" lvl="0" indent="-342900">
              <a:lnSpc>
                <a:spcPct val="107000"/>
              </a:lnSpc>
              <a:spcAft>
                <a:spcPts val="800"/>
              </a:spcAft>
              <a:buFont typeface="Wingdings" panose="05000000000000000000" pitchFamily="2" charset="2"/>
              <a:buChar char=""/>
            </a:pPr>
            <a:r>
              <a:rPr lang="tr-TR" sz="5500" b="1" dirty="0">
                <a:effectLst/>
                <a:latin typeface="Calibri" panose="020F0502020204030204" pitchFamily="34" charset="0"/>
                <a:ea typeface="Calibri" panose="020F0502020204030204" pitchFamily="34" charset="0"/>
                <a:cs typeface="Arial" panose="020B0604020202020204" pitchFamily="34" charset="0"/>
              </a:rPr>
              <a:t>Gordion</a:t>
            </a:r>
          </a:p>
          <a:p>
            <a:pPr marL="0" lvl="0" indent="0">
              <a:lnSpc>
                <a:spcPct val="107000"/>
              </a:lnSpc>
              <a:spcAft>
                <a:spcPts val="800"/>
              </a:spcAft>
              <a:buNone/>
            </a:pPr>
            <a:r>
              <a:rPr lang="tr-TR" sz="5500" dirty="0">
                <a:latin typeface="Calibri" panose="020F0502020204030204" pitchFamily="34" charset="0"/>
                <a:cs typeface="Arial" panose="020B0604020202020204" pitchFamily="34" charset="0"/>
              </a:rPr>
              <a:t>2012-2013 yılları arasında ODTÜ öğretim üyesi Dr. Evin </a:t>
            </a:r>
            <a:r>
              <a:rPr lang="tr-TR" sz="5500" dirty="0" err="1">
                <a:latin typeface="Calibri" panose="020F0502020204030204" pitchFamily="34" charset="0"/>
                <a:cs typeface="Arial" panose="020B0604020202020204" pitchFamily="34" charset="0"/>
              </a:rPr>
              <a:t>Erder</a:t>
            </a:r>
            <a:r>
              <a:rPr lang="tr-TR" sz="5500" dirty="0">
                <a:latin typeface="Calibri" panose="020F0502020204030204" pitchFamily="34" charset="0"/>
                <a:cs typeface="Arial" panose="020B0604020202020204" pitchFamily="34" charset="0"/>
              </a:rPr>
              <a:t>, Gordion ve çevresi için alan yönetim planı için çalışmalar yapar. Dünya Miras Listesi’ne girme çalışmaları, Polatlı Belediyesi bünyesinde 2014 yılında kurulan Polatlı Belediyesi Tarihi Alanlar Tanıtım Merkezi’nin (POTA) tanıtım çalışmaları ile hız kazanmıştır. Tüm bu çalışma ve çabalar sonunda Gordion, UNESCO Dünya Miras Komitesi’nin 2023 yılı toplantısında, Türkiye’nin yirminci ve başkent Ankara’mızın ilk dünya mirası alanı olarak ilan edilmiştir. İlerleyen günlerde Gordion’ a gezi planlanmaktadır. M</a:t>
            </a:r>
            <a:r>
              <a:rPr lang="tr-TR" sz="5500" dirty="0">
                <a:effectLst/>
                <a:latin typeface="Calibri" panose="020F0502020204030204" pitchFamily="34" charset="0"/>
                <a:ea typeface="Calibri" panose="020F0502020204030204" pitchFamily="34" charset="0"/>
                <a:cs typeface="Arial" panose="020B0604020202020204" pitchFamily="34" charset="0"/>
              </a:rPr>
              <a:t>üzenin teşhir salonlarında;</a:t>
            </a:r>
          </a:p>
          <a:p>
            <a:pPr lvl="0">
              <a:lnSpc>
                <a:spcPct val="107000"/>
              </a:lnSpc>
              <a:spcAft>
                <a:spcPts val="800"/>
              </a:spcAft>
              <a:buFont typeface="Wingdings" panose="05000000000000000000" pitchFamily="2" charset="2"/>
              <a:buChar char="ü"/>
            </a:pPr>
            <a:r>
              <a:rPr lang="tr-TR" sz="4800" dirty="0">
                <a:latin typeface="Calibri" panose="020F0502020204030204" pitchFamily="34" charset="0"/>
                <a:cs typeface="Arial" panose="020B0604020202020204" pitchFamily="34" charset="0"/>
              </a:rPr>
              <a:t>ESKİ TUNÇ ÇAĞIPOLATLI HÖYÜK KAZILARI	ORTA TUNÇ ÇAĞI</a:t>
            </a:r>
          </a:p>
          <a:p>
            <a:pPr lvl="0">
              <a:lnSpc>
                <a:spcPct val="107000"/>
              </a:lnSpc>
              <a:spcAft>
                <a:spcPts val="800"/>
              </a:spcAft>
              <a:buFont typeface="Wingdings" panose="05000000000000000000" pitchFamily="2" charset="2"/>
              <a:buChar char="ü"/>
            </a:pPr>
            <a:r>
              <a:rPr lang="tr-TR" sz="4800" dirty="0">
                <a:latin typeface="Calibri" panose="020F0502020204030204" pitchFamily="34" charset="0"/>
                <a:cs typeface="Arial" panose="020B0604020202020204" pitchFamily="34" charset="0"/>
              </a:rPr>
              <a:t>GEÇ TUNÇ ÇAĞI			</a:t>
            </a:r>
            <a:r>
              <a:rPr lang="tr-TR" sz="4800" dirty="0" err="1">
                <a:latin typeface="Calibri" panose="020F0502020204030204" pitchFamily="34" charset="0"/>
                <a:cs typeface="Arial" panose="020B0604020202020204" pitchFamily="34" charset="0"/>
              </a:rPr>
              <a:t>Frig</a:t>
            </a:r>
            <a:r>
              <a:rPr lang="tr-TR" sz="4800" dirty="0">
                <a:latin typeface="Calibri" panose="020F0502020204030204" pitchFamily="34" charset="0"/>
                <a:cs typeface="Arial" panose="020B0604020202020204" pitchFamily="34" charset="0"/>
              </a:rPr>
              <a:t> Dönemi(Demir Çağı)</a:t>
            </a:r>
          </a:p>
          <a:p>
            <a:pPr lvl="0">
              <a:lnSpc>
                <a:spcPct val="107000"/>
              </a:lnSpc>
              <a:spcAft>
                <a:spcPts val="800"/>
              </a:spcAft>
              <a:buFont typeface="Wingdings" panose="05000000000000000000" pitchFamily="2" charset="2"/>
              <a:buChar char="ü"/>
            </a:pPr>
            <a:r>
              <a:rPr lang="tr-TR" sz="4800" dirty="0">
                <a:latin typeface="Calibri" panose="020F0502020204030204" pitchFamily="34" charset="0"/>
                <a:cs typeface="Arial" panose="020B0604020202020204" pitchFamily="34" charset="0"/>
              </a:rPr>
              <a:t>Erken Demir Çağı'nda </a:t>
            </a:r>
            <a:r>
              <a:rPr lang="tr-TR" sz="4800" dirty="0" err="1">
                <a:latin typeface="Calibri" panose="020F0502020204030204" pitchFamily="34" charset="0"/>
                <a:cs typeface="Arial" panose="020B0604020202020204" pitchFamily="34" charset="0"/>
              </a:rPr>
              <a:t>Elyapımı</a:t>
            </a:r>
            <a:r>
              <a:rPr lang="tr-TR" sz="4800" dirty="0">
                <a:latin typeface="Calibri" panose="020F0502020204030204" pitchFamily="34" charset="0"/>
                <a:cs typeface="Arial" panose="020B0604020202020204" pitchFamily="34" charset="0"/>
              </a:rPr>
              <a:t> Çanak Çömlekler	Kabartmalı </a:t>
            </a:r>
            <a:r>
              <a:rPr lang="tr-TR" sz="4800" dirty="0" err="1">
                <a:latin typeface="Calibri" panose="020F0502020204030204" pitchFamily="34" charset="0"/>
                <a:cs typeface="Arial" panose="020B0604020202020204" pitchFamily="34" charset="0"/>
              </a:rPr>
              <a:t>Ortostatlar</a:t>
            </a:r>
            <a:endParaRPr lang="tr-TR" sz="4800" dirty="0">
              <a:latin typeface="Calibri" panose="020F0502020204030204" pitchFamily="34" charset="0"/>
              <a:cs typeface="Arial" panose="020B0604020202020204" pitchFamily="34" charset="0"/>
            </a:endParaRPr>
          </a:p>
          <a:p>
            <a:pPr lvl="0">
              <a:lnSpc>
                <a:spcPct val="107000"/>
              </a:lnSpc>
              <a:spcAft>
                <a:spcPts val="800"/>
              </a:spcAft>
              <a:buFont typeface="Wingdings" panose="05000000000000000000" pitchFamily="2" charset="2"/>
              <a:buChar char="ü"/>
            </a:pPr>
            <a:r>
              <a:rPr lang="tr-TR" sz="4800" dirty="0">
                <a:latin typeface="Calibri" panose="020F0502020204030204" pitchFamily="34" charset="0"/>
                <a:cs typeface="Arial" panose="020B0604020202020204" pitchFamily="34" charset="0"/>
              </a:rPr>
              <a:t>KRAL MİDAS'IN ERKEN FRİG KALESİ		ERKEN FRİG ÇÖMLEKÇİLİĞİ</a:t>
            </a:r>
          </a:p>
          <a:p>
            <a:pPr lvl="0">
              <a:lnSpc>
                <a:spcPct val="107000"/>
              </a:lnSpc>
              <a:spcAft>
                <a:spcPts val="800"/>
              </a:spcAft>
              <a:buFont typeface="Wingdings" panose="05000000000000000000" pitchFamily="2" charset="2"/>
              <a:buChar char="ü"/>
            </a:pPr>
            <a:r>
              <a:rPr lang="tr-TR" sz="4800" dirty="0">
                <a:latin typeface="Calibri" panose="020F0502020204030204" pitchFamily="34" charset="0"/>
                <a:cs typeface="Arial" panose="020B0604020202020204" pitchFamily="34" charset="0"/>
              </a:rPr>
              <a:t>Erken </a:t>
            </a:r>
            <a:r>
              <a:rPr lang="tr-TR" sz="4800" dirty="0" err="1">
                <a:latin typeface="Calibri" panose="020F0502020204030204" pitchFamily="34" charset="0"/>
                <a:cs typeface="Arial" panose="020B0604020202020204" pitchFamily="34" charset="0"/>
              </a:rPr>
              <a:t>Frig</a:t>
            </a:r>
            <a:r>
              <a:rPr lang="tr-TR" sz="4800" dirty="0">
                <a:latin typeface="Calibri" panose="020F0502020204030204" pitchFamily="34" charset="0"/>
                <a:cs typeface="Arial" panose="020B0604020202020204" pitchFamily="34" charset="0"/>
              </a:rPr>
              <a:t> Demir Uygulamaları		Erken </a:t>
            </a:r>
            <a:r>
              <a:rPr lang="tr-TR" sz="4800" dirty="0" err="1">
                <a:latin typeface="Calibri" panose="020F0502020204030204" pitchFamily="34" charset="0"/>
                <a:cs typeface="Arial" panose="020B0604020202020204" pitchFamily="34" charset="0"/>
              </a:rPr>
              <a:t>Frig</a:t>
            </a:r>
            <a:r>
              <a:rPr lang="tr-TR" sz="4800" dirty="0">
                <a:latin typeface="Calibri" panose="020F0502020204030204" pitchFamily="34" charset="0"/>
                <a:cs typeface="Arial" panose="020B0604020202020204" pitchFamily="34" charset="0"/>
              </a:rPr>
              <a:t> Dokuma Üretimi</a:t>
            </a:r>
          </a:p>
          <a:p>
            <a:pPr lvl="0">
              <a:lnSpc>
                <a:spcPct val="107000"/>
              </a:lnSpc>
              <a:spcAft>
                <a:spcPts val="800"/>
              </a:spcAft>
              <a:buFont typeface="Wingdings" panose="05000000000000000000" pitchFamily="2" charset="2"/>
              <a:buChar char="ü"/>
            </a:pPr>
            <a:r>
              <a:rPr lang="tr-TR" sz="4800" dirty="0" err="1">
                <a:latin typeface="Calibri" panose="020F0502020204030204" pitchFamily="34" charset="0"/>
                <a:cs typeface="Arial" panose="020B0604020202020204" pitchFamily="34" charset="0"/>
              </a:rPr>
              <a:t>Frig</a:t>
            </a:r>
            <a:r>
              <a:rPr lang="tr-TR" sz="4800" dirty="0">
                <a:latin typeface="Calibri" panose="020F0502020204030204" pitchFamily="34" charset="0"/>
                <a:cs typeface="Arial" panose="020B0604020202020204" pitchFamily="34" charset="0"/>
              </a:rPr>
              <a:t> Yazıtları </a:t>
            </a:r>
            <a:r>
              <a:rPr lang="tr-TR" sz="4800" dirty="0" err="1">
                <a:latin typeface="Calibri" panose="020F0502020204030204" pitchFamily="34" charset="0"/>
                <a:cs typeface="Arial" panose="020B0604020202020204" pitchFamily="34" charset="0"/>
              </a:rPr>
              <a:t>Frig</a:t>
            </a:r>
            <a:r>
              <a:rPr lang="tr-TR" sz="4800" dirty="0">
                <a:latin typeface="Calibri" panose="020F0502020204030204" pitchFamily="34" charset="0"/>
                <a:cs typeface="Arial" panose="020B0604020202020204" pitchFamily="34" charset="0"/>
              </a:rPr>
              <a:t> Çanak Çömlek Baskıları		YENİ FRİG KALESİ</a:t>
            </a:r>
          </a:p>
          <a:p>
            <a:pPr lvl="0">
              <a:lnSpc>
                <a:spcPct val="107000"/>
              </a:lnSpc>
              <a:spcAft>
                <a:spcPts val="800"/>
              </a:spcAft>
              <a:buFont typeface="Wingdings" panose="05000000000000000000" pitchFamily="2" charset="2"/>
              <a:buChar char="ü"/>
            </a:pPr>
            <a:r>
              <a:rPr lang="tr-TR" sz="4800" dirty="0">
                <a:latin typeface="Calibri" panose="020F0502020204030204" pitchFamily="34" charset="0"/>
                <a:cs typeface="Arial" panose="020B0604020202020204" pitchFamily="34" charset="0"/>
              </a:rPr>
              <a:t>TAŞ VE BRONZ HEYKELCİLİĞİ		MÜHÜRLER VE MÜHÜR BASKILI ESERLER		</a:t>
            </a:r>
          </a:p>
          <a:p>
            <a:pPr lvl="0">
              <a:lnSpc>
                <a:spcPct val="107000"/>
              </a:lnSpc>
              <a:spcAft>
                <a:spcPts val="800"/>
              </a:spcAft>
              <a:buFont typeface="Wingdings" panose="05000000000000000000" pitchFamily="2" charset="2"/>
              <a:buChar char="ü"/>
            </a:pPr>
            <a:r>
              <a:rPr lang="tr-TR" sz="4800" dirty="0">
                <a:latin typeface="Calibri" panose="020F0502020204030204" pitchFamily="34" charset="0"/>
                <a:cs typeface="Arial" panose="020B0604020202020204" pitchFamily="34" charset="0"/>
              </a:rPr>
              <a:t>SİKKELER</a:t>
            </a:r>
          </a:p>
          <a:p>
            <a:pPr marL="342900" lvl="0" indent="-342900">
              <a:lnSpc>
                <a:spcPct val="107000"/>
              </a:lnSpc>
              <a:spcAft>
                <a:spcPts val="800"/>
              </a:spcAft>
              <a:buFont typeface="Wingdings" panose="05000000000000000000" pitchFamily="2" charset="2"/>
              <a:buChar char=""/>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Resim 2">
            <a:extLst>
              <a:ext uri="{FF2B5EF4-FFF2-40B4-BE49-F238E27FC236}">
                <a16:creationId xmlns:a16="http://schemas.microsoft.com/office/drawing/2014/main" id="{C0DFEF6C-4980-4A75-BE80-3E94AE6F404F}"/>
              </a:ext>
            </a:extLst>
          </p:cNvPr>
          <p:cNvPicPr>
            <a:picLocks noChangeAspect="1"/>
          </p:cNvPicPr>
          <p:nvPr/>
        </p:nvPicPr>
        <p:blipFill>
          <a:blip r:embed="rId3"/>
          <a:stretch>
            <a:fillRect/>
          </a:stretch>
        </p:blipFill>
        <p:spPr>
          <a:xfrm>
            <a:off x="6338845" y="235644"/>
            <a:ext cx="5570695" cy="3008718"/>
          </a:xfrm>
          <a:prstGeom prst="rect">
            <a:avLst/>
          </a:prstGeom>
        </p:spPr>
      </p:pic>
      <p:pic>
        <p:nvPicPr>
          <p:cNvPr id="9" name="Resim 8">
            <a:extLst>
              <a:ext uri="{FF2B5EF4-FFF2-40B4-BE49-F238E27FC236}">
                <a16:creationId xmlns:a16="http://schemas.microsoft.com/office/drawing/2014/main" id="{63331598-E1A1-469B-8DA0-72961C2EEF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09593" y="3330701"/>
            <a:ext cx="2611316" cy="3481754"/>
          </a:xfrm>
          <a:prstGeom prst="rect">
            <a:avLst/>
          </a:prstGeom>
        </p:spPr>
      </p:pic>
      <p:pic>
        <p:nvPicPr>
          <p:cNvPr id="13" name="Resim 12">
            <a:extLst>
              <a:ext uri="{FF2B5EF4-FFF2-40B4-BE49-F238E27FC236}">
                <a16:creationId xmlns:a16="http://schemas.microsoft.com/office/drawing/2014/main" id="{786009BE-493B-4C94-84C8-9413554806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98225" y="3330700"/>
            <a:ext cx="2611316" cy="3481755"/>
          </a:xfrm>
          <a:prstGeom prst="rect">
            <a:avLst/>
          </a:prstGeom>
        </p:spPr>
      </p:pic>
    </p:spTree>
    <p:extLst>
      <p:ext uri="{BB962C8B-B14F-4D97-AF65-F5344CB8AC3E}">
        <p14:creationId xmlns:p14="http://schemas.microsoft.com/office/powerpoint/2010/main" val="2474850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7" y="278367"/>
            <a:ext cx="4704736" cy="523220"/>
          </a:xfrm>
          <a:prstGeom prst="rect">
            <a:avLst/>
          </a:prstGeom>
          <a:noFill/>
        </p:spPr>
        <p:txBody>
          <a:bodyPr wrap="square" rtlCol="0">
            <a:spAutoFit/>
          </a:bodyPr>
          <a:lstStyle/>
          <a:p>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6.Yapılan Sosyal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7" y="904826"/>
            <a:ext cx="11624186" cy="5363238"/>
          </a:xfrm>
        </p:spPr>
        <p:txBody>
          <a:bodyPr>
            <a:normAutofit/>
          </a:bodyPr>
          <a:lstStyle/>
          <a:p>
            <a:pPr marL="342900" lvl="0" indent="-342900">
              <a:lnSpc>
                <a:spcPct val="107000"/>
              </a:lnSpc>
              <a:spcAft>
                <a:spcPts val="800"/>
              </a:spcAft>
              <a:buFont typeface="Wingdings" panose="05000000000000000000" pitchFamily="2" charset="2"/>
              <a:buChar char=""/>
            </a:pPr>
            <a:r>
              <a:rPr lang="tr-TR" sz="1800" b="1" dirty="0">
                <a:latin typeface="Calibri" panose="020F0502020204030204" pitchFamily="34" charset="0"/>
                <a:ea typeface="Calibri" panose="020F0502020204030204" pitchFamily="34" charset="0"/>
                <a:cs typeface="Arial" panose="020B0604020202020204" pitchFamily="34" charset="0"/>
              </a:rPr>
              <a:t>10 Kasım Anıtkabir Ziyareti</a:t>
            </a:r>
          </a:p>
          <a:p>
            <a:pPr marL="0" indent="0">
              <a:lnSpc>
                <a:spcPct val="107000"/>
              </a:lnSpc>
              <a:spcAft>
                <a:spcPts val="800"/>
              </a:spcAft>
              <a:buNone/>
            </a:pPr>
            <a:r>
              <a:rPr lang="tr-TR" sz="1800" dirty="0">
                <a:latin typeface="Calibri" panose="020F0502020204030204" pitchFamily="34" charset="0"/>
                <a:ea typeface="Calibri" panose="020F0502020204030204" pitchFamily="34" charset="0"/>
                <a:cs typeface="Arial" panose="020B0604020202020204" pitchFamily="34" charset="0"/>
              </a:rPr>
              <a:t>Hotel </a:t>
            </a:r>
            <a:r>
              <a:rPr lang="tr-TR" sz="1800" dirty="0" err="1">
                <a:latin typeface="Calibri" panose="020F0502020204030204" pitchFamily="34" charset="0"/>
                <a:ea typeface="Calibri" panose="020F0502020204030204" pitchFamily="34" charset="0"/>
                <a:cs typeface="Arial" panose="020B0604020202020204" pitchFamily="34" charset="0"/>
              </a:rPr>
              <a:t>İçkale</a:t>
            </a:r>
            <a:r>
              <a:rPr lang="tr-TR" sz="1800" dirty="0">
                <a:latin typeface="Calibri" panose="020F0502020204030204" pitchFamily="34" charset="0"/>
                <a:ea typeface="Calibri" panose="020F0502020204030204" pitchFamily="34" charset="0"/>
                <a:cs typeface="Arial" panose="020B0604020202020204" pitchFamily="34" charset="0"/>
              </a:rPr>
              <a:t> ailesi olarak, Mustafa Kemal Atatürk’ün izinde, ülkemizi her alanda daha aydınlık yarınlara taşımak için var gücümüzle çalışıyoruz. Her yıl olduğu gibi bu yılda Atamızı ziyaretimizi gerçekleştirdik.</a:t>
            </a: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Yüce önderimizin idealleri, bizlere ışık tutmaya devam e</a:t>
            </a:r>
            <a:r>
              <a:rPr lang="tr-TR" sz="1800" dirty="0">
                <a:latin typeface="Calibri" panose="020F0502020204030204" pitchFamily="34" charset="0"/>
                <a:ea typeface="Calibri" panose="020F0502020204030204" pitchFamily="34" charset="0"/>
                <a:cs typeface="Arial" panose="020B0604020202020204" pitchFamily="34" charset="0"/>
              </a:rPr>
              <a:t>diyor.</a:t>
            </a:r>
          </a:p>
          <a:p>
            <a:pPr marL="0" indent="0">
              <a:lnSpc>
                <a:spcPct val="107000"/>
              </a:lnSpc>
              <a:spcAft>
                <a:spcPts val="800"/>
              </a:spcAft>
              <a:buNone/>
            </a:pPr>
            <a:endParaRPr lang="tr-T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Resim 7">
            <a:extLst>
              <a:ext uri="{FF2B5EF4-FFF2-40B4-BE49-F238E27FC236}">
                <a16:creationId xmlns:a16="http://schemas.microsoft.com/office/drawing/2014/main" id="{A9FD6C4F-C2FC-45C8-B540-9D15AF3AF152}"/>
              </a:ext>
            </a:extLst>
          </p:cNvPr>
          <p:cNvPicPr>
            <a:picLocks noChangeAspect="1"/>
          </p:cNvPicPr>
          <p:nvPr/>
        </p:nvPicPr>
        <p:blipFill rotWithShape="1">
          <a:blip r:embed="rId2">
            <a:extLst>
              <a:ext uri="{28A0092B-C50C-407E-A947-70E740481C1C}">
                <a14:useLocalDpi xmlns:a14="http://schemas.microsoft.com/office/drawing/2010/main" val="0"/>
              </a:ext>
            </a:extLst>
          </a:blip>
          <a:srcRect b="23902"/>
          <a:stretch/>
        </p:blipFill>
        <p:spPr>
          <a:xfrm>
            <a:off x="8296271" y="1925515"/>
            <a:ext cx="3738439" cy="4870937"/>
          </a:xfrm>
          <a:prstGeom prst="rect">
            <a:avLst/>
          </a:prstGeom>
        </p:spPr>
      </p:pic>
      <p:pic>
        <p:nvPicPr>
          <p:cNvPr id="10" name="Resim 9">
            <a:extLst>
              <a:ext uri="{FF2B5EF4-FFF2-40B4-BE49-F238E27FC236}">
                <a16:creationId xmlns:a16="http://schemas.microsoft.com/office/drawing/2014/main" id="{32B67642-8163-466D-9A4E-F8761E823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152" y="2624674"/>
            <a:ext cx="4793485" cy="4164224"/>
          </a:xfrm>
          <a:prstGeom prst="rect">
            <a:avLst/>
          </a:prstGeom>
        </p:spPr>
      </p:pic>
    </p:spTree>
    <p:extLst>
      <p:ext uri="{BB962C8B-B14F-4D97-AF65-F5344CB8AC3E}">
        <p14:creationId xmlns:p14="http://schemas.microsoft.com/office/powerpoint/2010/main" val="10113970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9" y="296404"/>
            <a:ext cx="4704736" cy="523220"/>
          </a:xfrm>
          <a:prstGeom prst="rect">
            <a:avLst/>
          </a:prstGeom>
          <a:noFill/>
        </p:spPr>
        <p:txBody>
          <a:bodyPr wrap="square" rtlCol="0">
            <a:spAutoFit/>
          </a:bodyPr>
          <a:lstStyle/>
          <a:p>
            <a:r>
              <a:rPr lang="tr-TR"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7</a:t>
            </a:r>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 Kültürel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9" y="958645"/>
            <a:ext cx="5282378" cy="5595926"/>
          </a:xfrm>
        </p:spPr>
        <p:txBody>
          <a:bodyPr>
            <a:normAutofit/>
          </a:bodyPr>
          <a:lstStyle/>
          <a:p>
            <a:pPr marL="342900" lvl="0" indent="-342900">
              <a:lnSpc>
                <a:spcPct val="107000"/>
              </a:lnSpc>
              <a:spcAft>
                <a:spcPts val="800"/>
              </a:spcAft>
              <a:buFont typeface="Wingdings" panose="05000000000000000000" pitchFamily="2" charset="2"/>
              <a:buChar char=""/>
            </a:pPr>
            <a:r>
              <a:rPr lang="tr-TR" sz="1800" b="1" dirty="0">
                <a:effectLst/>
                <a:latin typeface="Calibri" panose="020F0502020204030204" pitchFamily="34" charset="0"/>
                <a:ea typeface="Calibri" panose="020F0502020204030204" pitchFamily="34" charset="0"/>
                <a:cs typeface="Arial" panose="020B0604020202020204" pitchFamily="34" charset="0"/>
              </a:rPr>
              <a:t>Doğal, Kültürel ve Tarihi Zenginliklerin Tanıtılması;</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Tesisimizin bulunduğu lokasyonun doğal tarihi, turistik, arkeolojik zenginlikleri, gelenek ve görenekleri, bölge halkı ve yöreye özgü özellikler, yakın çevrede yapılabilecek geziler, sportif ve kültürel aktiviteler, ulaşım gibi konularda web sayfamız, Misafir İlişkileri Departmanımız, </a:t>
            </a:r>
            <a:r>
              <a:rPr lang="tr-TR" sz="1800" dirty="0" err="1">
                <a:effectLst/>
                <a:latin typeface="Calibri" panose="020F0502020204030204" pitchFamily="34" charset="0"/>
                <a:ea typeface="Calibri" panose="020F0502020204030204" pitchFamily="34" charset="0"/>
                <a:cs typeface="Arial" panose="020B0604020202020204" pitchFamily="34" charset="0"/>
              </a:rPr>
              <a:t>info</a:t>
            </a:r>
            <a:r>
              <a:rPr lang="tr-TR" sz="1800" dirty="0">
                <a:effectLst/>
                <a:latin typeface="Calibri" panose="020F0502020204030204" pitchFamily="34" charset="0"/>
                <a:ea typeface="Calibri" panose="020F0502020204030204" pitchFamily="34" charset="0"/>
                <a:cs typeface="Arial" panose="020B0604020202020204" pitchFamily="34" charset="0"/>
              </a:rPr>
              <a:t> kanallarımız ve panolar aracılığı ile misafirlerimize ve eğitimler düzenlenerek çalışanlarımıza detaylı bilgiler verilmektedir.</a:t>
            </a:r>
          </a:p>
        </p:txBody>
      </p:sp>
      <p:pic>
        <p:nvPicPr>
          <p:cNvPr id="3" name="Resim 2">
            <a:extLst>
              <a:ext uri="{FF2B5EF4-FFF2-40B4-BE49-F238E27FC236}">
                <a16:creationId xmlns:a16="http://schemas.microsoft.com/office/drawing/2014/main" id="{152F9848-6D87-4776-891E-8E13D5559D80}"/>
              </a:ext>
            </a:extLst>
          </p:cNvPr>
          <p:cNvPicPr>
            <a:picLocks noChangeAspect="1"/>
          </p:cNvPicPr>
          <p:nvPr/>
        </p:nvPicPr>
        <p:blipFill>
          <a:blip r:embed="rId2"/>
          <a:stretch>
            <a:fillRect/>
          </a:stretch>
        </p:blipFill>
        <p:spPr>
          <a:xfrm>
            <a:off x="5440867" y="1099662"/>
            <a:ext cx="6644262" cy="3810666"/>
          </a:xfrm>
          <a:prstGeom prst="rect">
            <a:avLst/>
          </a:prstGeom>
        </p:spPr>
      </p:pic>
    </p:spTree>
    <p:extLst>
      <p:ext uri="{BB962C8B-B14F-4D97-AF65-F5344CB8AC3E}">
        <p14:creationId xmlns:p14="http://schemas.microsoft.com/office/powerpoint/2010/main" val="2015483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897EEDA6-E2F6-D5D0-CD30-97BD96882F27}"/>
              </a:ext>
            </a:extLst>
          </p:cNvPr>
          <p:cNvSpPr txBox="1"/>
          <p:nvPr/>
        </p:nvSpPr>
        <p:spPr>
          <a:xfrm>
            <a:off x="233518" y="297142"/>
            <a:ext cx="4704736" cy="523220"/>
          </a:xfrm>
          <a:prstGeom prst="rect">
            <a:avLst/>
          </a:prstGeom>
          <a:noFill/>
        </p:spPr>
        <p:txBody>
          <a:bodyPr wrap="square" rtlCol="0">
            <a:spAutoFit/>
          </a:bodyPr>
          <a:lstStyle/>
          <a:p>
            <a:r>
              <a:rPr lang="tr-TR"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7</a:t>
            </a:r>
            <a:r>
              <a:rPr lang="es-ES" altLang="tr-TR" sz="2800" b="1" dirty="0">
                <a:solidFill>
                  <a:schemeClr val="tx2">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 Kültürel Çalışmalar</a:t>
            </a:r>
            <a:endParaRPr lang="tr-TR" sz="2800" dirty="0">
              <a:latin typeface="Calibri" panose="020F0502020204030204" pitchFamily="34" charset="0"/>
              <a:cs typeface="Calibri" panose="020F0502020204030204" pitchFamily="34" charset="0"/>
            </a:endParaRPr>
          </a:p>
        </p:txBody>
      </p:sp>
      <p:sp>
        <p:nvSpPr>
          <p:cNvPr id="15" name="İçerik Yer Tutucusu 14">
            <a:extLst>
              <a:ext uri="{FF2B5EF4-FFF2-40B4-BE49-F238E27FC236}">
                <a16:creationId xmlns:a16="http://schemas.microsoft.com/office/drawing/2014/main" id="{75F3319D-FDF7-841A-69DC-81DBA1226145}"/>
              </a:ext>
            </a:extLst>
          </p:cNvPr>
          <p:cNvSpPr>
            <a:spLocks noGrp="1"/>
          </p:cNvSpPr>
          <p:nvPr>
            <p:ph idx="1"/>
          </p:nvPr>
        </p:nvSpPr>
        <p:spPr>
          <a:xfrm>
            <a:off x="233518" y="958645"/>
            <a:ext cx="11653681" cy="5595926"/>
          </a:xfrm>
        </p:spPr>
        <p:txBody>
          <a:bodyPr>
            <a:normAutofit/>
          </a:bodyPr>
          <a:lstStyle/>
          <a:p>
            <a:pPr marL="0" indent="0">
              <a:lnSpc>
                <a:spcPct val="107000"/>
              </a:lnSpc>
              <a:spcAft>
                <a:spcPts val="800"/>
              </a:spcAft>
              <a:buNone/>
            </a:pPr>
            <a:r>
              <a:rPr lang="tr-TR" sz="1800" b="1" dirty="0">
                <a:effectLst/>
                <a:latin typeface="Calibri" panose="020F0502020204030204" pitchFamily="34" charset="0"/>
                <a:ea typeface="Calibri" panose="020F0502020204030204" pitchFamily="34" charset="0"/>
                <a:cs typeface="Arial" panose="020B0604020202020204" pitchFamily="34" charset="0"/>
              </a:rPr>
              <a:t>BÖLGE HALKI İLE İLETİŞİM </a:t>
            </a: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Tesis yönetimi ve belirlenen yönetim temsilcileri aracılığı ile; </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Yerel istihdamın güçlendirilmesi, </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Yöresel farkındalığın artırılması, </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Yerel kaynak ve imkanların korunması, </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Tarihi ve kültürel varlıkların korunması, </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Yörede yardımlaşma, </a:t>
            </a:r>
          </a:p>
          <a:p>
            <a:pPr marL="342900" lvl="0" indent="-342900">
              <a:lnSpc>
                <a:spcPct val="107000"/>
              </a:lnSpc>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Bölgenin tanıtımını sağlayan çalışmaların desteklenmesi, </a:t>
            </a:r>
          </a:p>
          <a:p>
            <a:pPr marL="342900" lvl="0" indent="-342900">
              <a:lnSpc>
                <a:spcPct val="107000"/>
              </a:lnSpc>
              <a:spcAft>
                <a:spcPts val="800"/>
              </a:spcAft>
              <a:buFont typeface="Wingdings" panose="05000000000000000000" pitchFamily="2" charset="2"/>
              <a:buChar char=""/>
            </a:pPr>
            <a:r>
              <a:rPr lang="tr-TR" sz="1800" dirty="0">
                <a:effectLst/>
                <a:latin typeface="Calibri" panose="020F0502020204030204" pitchFamily="34" charset="0"/>
                <a:ea typeface="Calibri" panose="020F0502020204030204" pitchFamily="34" charset="0"/>
                <a:cs typeface="Arial" panose="020B0604020202020204" pitchFamily="34" charset="0"/>
              </a:rPr>
              <a:t>Yöreyi etkileyecek önemli konu ve sorunların çözümü konularında </a:t>
            </a:r>
          </a:p>
          <a:p>
            <a:pPr marL="0" indent="0">
              <a:lnSpc>
                <a:spcPct val="107000"/>
              </a:lnSpc>
              <a:spcAft>
                <a:spcPts val="800"/>
              </a:spcAft>
              <a:buNone/>
            </a:pPr>
            <a:r>
              <a:rPr lang="tr-TR" sz="1800" dirty="0">
                <a:effectLst/>
                <a:latin typeface="Calibri" panose="020F0502020204030204" pitchFamily="34" charset="0"/>
                <a:ea typeface="Calibri" panose="020F0502020204030204" pitchFamily="34" charset="0"/>
                <a:cs typeface="Arial" panose="020B0604020202020204" pitchFamily="34" charset="0"/>
              </a:rPr>
              <a:t>otel birlikleri, belediyeler, bölge muhtarlıkları, resmi makamlar ile görüşülüp, ihtiyaçlar belirlenerek ortak çalışmalar yapılmaktadır.</a:t>
            </a:r>
            <a:endParaRPr lang="tr-TR" sz="18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Resim 1" descr="giyim, kişi, şahıs, çizgi film, kırpıntı çizim içeren bir resim&#10;&#10;Açıklama otomatik olarak oluşturuldu">
            <a:extLst>
              <a:ext uri="{FF2B5EF4-FFF2-40B4-BE49-F238E27FC236}">
                <a16:creationId xmlns:a16="http://schemas.microsoft.com/office/drawing/2014/main" id="{7C209E0A-D509-64AC-DD77-004F3063B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438" y="958645"/>
            <a:ext cx="5510761" cy="3324674"/>
          </a:xfrm>
          <a:prstGeom prst="ellipse">
            <a:avLst/>
          </a:prstGeom>
          <a:ln>
            <a:noFill/>
          </a:ln>
          <a:effectLst>
            <a:softEdge rad="112500"/>
          </a:effectLst>
        </p:spPr>
      </p:pic>
    </p:spTree>
    <p:extLst>
      <p:ext uri="{BB962C8B-B14F-4D97-AF65-F5344CB8AC3E}">
        <p14:creationId xmlns:p14="http://schemas.microsoft.com/office/powerpoint/2010/main" val="597999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C926F7E-10D4-7C02-1948-946A257AF0BA}"/>
              </a:ext>
            </a:extLst>
          </p:cNvPr>
          <p:cNvSpPr>
            <a:spLocks noChangeArrowheads="1"/>
          </p:cNvSpPr>
          <p:nvPr/>
        </p:nvSpPr>
        <p:spPr bwMode="auto">
          <a:xfrm>
            <a:off x="-131295" y="34534"/>
            <a:ext cx="5573449" cy="90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8777" tIns="15235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pic>
        <p:nvPicPr>
          <p:cNvPr id="5121" name="Resim 1" descr="metin, yazı tipi, grafik, logo içeren bir resim&#10;&#10;Açıklama otomatik olarak oluşturuldu">
            <a:extLst>
              <a:ext uri="{FF2B5EF4-FFF2-40B4-BE49-F238E27FC236}">
                <a16:creationId xmlns:a16="http://schemas.microsoft.com/office/drawing/2014/main" id="{9680A98E-41D6-F3DB-DE2F-B4F5F30AD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7998" y="705798"/>
            <a:ext cx="2838649" cy="8926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161C3254-B85E-6517-6982-07EB21A37A0A}"/>
              </a:ext>
            </a:extLst>
          </p:cNvPr>
          <p:cNvSpPr>
            <a:spLocks noChangeArrowheads="1"/>
          </p:cNvSpPr>
          <p:nvPr/>
        </p:nvSpPr>
        <p:spPr bwMode="auto">
          <a:xfrm>
            <a:off x="398575" y="840003"/>
            <a:ext cx="868446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tr-TR" sz="1600" dirty="0">
                <a:latin typeface="Calibri" panose="020F0502020204030204" pitchFamily="34" charset="0"/>
                <a:cs typeface="Calibri" panose="020F0502020204030204" pitchFamily="34" charset="0"/>
              </a:rPr>
              <a:t>Otelimizde ilk çalışmalarımız tesisimizin inşa aşamasından önce Ulusal Çevre Mevzuatlarının yerine getirilmesi adına başlatıldı.</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8" name="Rectangle 11">
            <a:extLst>
              <a:ext uri="{FF2B5EF4-FFF2-40B4-BE49-F238E27FC236}">
                <a16:creationId xmlns:a16="http://schemas.microsoft.com/office/drawing/2014/main" id="{CFF115FF-EBA2-C4B9-8571-233C3F2031B9}"/>
              </a:ext>
            </a:extLst>
          </p:cNvPr>
          <p:cNvSpPr>
            <a:spLocks noChangeArrowheads="1"/>
          </p:cNvSpPr>
          <p:nvPr/>
        </p:nvSpPr>
        <p:spPr bwMode="auto">
          <a:xfrm>
            <a:off x="121920" y="1675150"/>
            <a:ext cx="89611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9" name="Rectangle 12">
            <a:extLst>
              <a:ext uri="{FF2B5EF4-FFF2-40B4-BE49-F238E27FC236}">
                <a16:creationId xmlns:a16="http://schemas.microsoft.com/office/drawing/2014/main" id="{48403460-FFD2-AF02-C8A3-84DA9F99CCD0}"/>
              </a:ext>
            </a:extLst>
          </p:cNvPr>
          <p:cNvSpPr>
            <a:spLocks noChangeArrowheads="1"/>
          </p:cNvSpPr>
          <p:nvPr/>
        </p:nvSpPr>
        <p:spPr bwMode="auto">
          <a:xfrm>
            <a:off x="121920" y="2132350"/>
            <a:ext cx="89611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12" name="Rectangle 16">
            <a:extLst>
              <a:ext uri="{FF2B5EF4-FFF2-40B4-BE49-F238E27FC236}">
                <a16:creationId xmlns:a16="http://schemas.microsoft.com/office/drawing/2014/main" id="{8A7EB3F1-EC0D-EB02-A8B2-425238A78D03}"/>
              </a:ext>
            </a:extLst>
          </p:cNvPr>
          <p:cNvSpPr>
            <a:spLocks noChangeArrowheads="1"/>
          </p:cNvSpPr>
          <p:nvPr/>
        </p:nvSpPr>
        <p:spPr bwMode="auto">
          <a:xfrm>
            <a:off x="364653" y="3494733"/>
            <a:ext cx="1079281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tr-TR" sz="1600" dirty="0">
                <a:latin typeface="Calibri" panose="020F0502020204030204" pitchFamily="34" charset="0"/>
                <a:cs typeface="Calibri" panose="020F0502020204030204" pitchFamily="34" charset="0"/>
              </a:rPr>
              <a:t>Kültür ve Turizm Bakanlığı ve Türkiye Turizm Tanıtım ve Geliştirme Ajansı (TGA) öncülüğünde tüm sektörle ve uluslararası kuruluşlarla iş birliği halinde ortaya konulan Türkiye Sürdürülebilir Turizm Endüstri Kriterleri kapsamında tesisimiz 10.02.2023 tarihinde Sürdürülebilir Turizm Sertifikası ile belgelendirilmiştir.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2400" b="0" i="0" u="none" strike="noStrike" cap="none" normalizeH="0" baseline="0" dirty="0">
              <a:ln>
                <a:noFill/>
              </a:ln>
              <a:solidFill>
                <a:schemeClr val="tx1"/>
              </a:solidFill>
              <a:effectLst/>
              <a:latin typeface="Arial" panose="020B0604020202020204" pitchFamily="34" charset="0"/>
            </a:endParaRPr>
          </a:p>
        </p:txBody>
      </p:sp>
      <p:sp>
        <p:nvSpPr>
          <p:cNvPr id="16" name="Metin kutusu 15">
            <a:extLst>
              <a:ext uri="{FF2B5EF4-FFF2-40B4-BE49-F238E27FC236}">
                <a16:creationId xmlns:a16="http://schemas.microsoft.com/office/drawing/2014/main" id="{1AB16917-C66C-D07A-13D5-DD2486C2CD4D}"/>
              </a:ext>
            </a:extLst>
          </p:cNvPr>
          <p:cNvSpPr txBox="1"/>
          <p:nvPr/>
        </p:nvSpPr>
        <p:spPr>
          <a:xfrm>
            <a:off x="364653" y="1539822"/>
            <a:ext cx="10792815" cy="1239698"/>
          </a:xfrm>
          <a:prstGeom prst="rect">
            <a:avLst/>
          </a:prstGeom>
          <a:noFill/>
        </p:spPr>
        <p:txBody>
          <a:bodyPr wrap="square">
            <a:spAutoFit/>
          </a:bodyPr>
          <a:lstStyle/>
          <a:p>
            <a:pPr defTabSz="914400" eaLnBrk="0" fontAlgn="base" hangingPunct="0">
              <a:spcBef>
                <a:spcPct val="0"/>
              </a:spcBef>
              <a:spcAft>
                <a:spcPct val="0"/>
              </a:spcAft>
            </a:pPr>
            <a:r>
              <a:rPr lang="tr-TR" sz="1600" dirty="0">
                <a:latin typeface="Calibri" panose="020F0502020204030204" pitchFamily="34" charset="0"/>
                <a:cs typeface="Calibri" panose="020F0502020204030204" pitchFamily="34" charset="0"/>
              </a:rPr>
              <a:t>Çevre iznimizin alınmasıyla birlikte, gerekli prosedürlerin oluşturulması, atık yönetimi, kimyasalların kullanımı, atık su,</a:t>
            </a:r>
          </a:p>
          <a:p>
            <a:pPr defTabSz="914400" eaLnBrk="0" fontAlgn="base" hangingPunct="0">
              <a:lnSpc>
                <a:spcPct val="108000"/>
              </a:lnSpc>
              <a:spcBef>
                <a:spcPct val="0"/>
              </a:spcBef>
              <a:spcAft>
                <a:spcPct val="0"/>
              </a:spcAft>
            </a:pPr>
            <a:r>
              <a:rPr lang="tr-TR" sz="1600" dirty="0">
                <a:latin typeface="Calibri" panose="020F0502020204030204" pitchFamily="34" charset="0"/>
                <a:cs typeface="Calibri" panose="020F0502020204030204" pitchFamily="34" charset="0"/>
              </a:rPr>
              <a:t>kullanım suyu, hava emisyonu gibi konularda gerekli ölçüm analiz ve takip çalışmalarının başlatılması, eğitim planlarının oluşturulması ve uygulamaların sürekli hale gelebilmesi için aylık denetimler/raporlamalar ile takibi sağlandı.</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 name="Metin kutusu 3">
            <a:extLst>
              <a:ext uri="{FF2B5EF4-FFF2-40B4-BE49-F238E27FC236}">
                <a16:creationId xmlns:a16="http://schemas.microsoft.com/office/drawing/2014/main" id="{8125B42D-F0FF-9385-988E-95534A8D5A0C}"/>
              </a:ext>
            </a:extLst>
          </p:cNvPr>
          <p:cNvSpPr txBox="1"/>
          <p:nvPr/>
        </p:nvSpPr>
        <p:spPr>
          <a:xfrm>
            <a:off x="340912" y="4760866"/>
            <a:ext cx="10558146" cy="871008"/>
          </a:xfrm>
          <a:prstGeom prst="rect">
            <a:avLst/>
          </a:prstGeom>
          <a:noFill/>
        </p:spPr>
        <p:txBody>
          <a:bodyPr wrap="square" rtlCol="0">
            <a:spAutoFit/>
          </a:bodyPr>
          <a:lstStyle/>
          <a:p>
            <a:pPr marR="433070" defTabSz="914400" eaLnBrk="0" fontAlgn="base" hangingPunct="0">
              <a:lnSpc>
                <a:spcPct val="107000"/>
              </a:lnSpc>
              <a:spcBef>
                <a:spcPct val="0"/>
              </a:spcBef>
              <a:spcAft>
                <a:spcPct val="0"/>
              </a:spcAft>
            </a:pPr>
            <a:r>
              <a:rPr lang="tr-TR" sz="1600" dirty="0">
                <a:latin typeface="Calibri" panose="020F0502020204030204" pitchFamily="34" charset="0"/>
                <a:cs typeface="Calibri" panose="020F0502020204030204" pitchFamily="34" charset="0"/>
              </a:rPr>
              <a:t>Çevre mevzuatı kapsamındaki sorumluluk alanlarımız ile ilgili gereklilikler, işletmemizin sözleşmeli ve yetki sahibi çevre danışmanlığı firması ile yürütülmekte ve tüm süreçlerimiz resmi çevre görevlimiz kontrolünde ilerlemektedir. Ayrıca tesis içindeki uygulamalar ve ihtiyaçlar sürekli olarak Çevre Yönetim Temsilcisi tarafından takip ve kontrol edilerek, raporlanır.</a:t>
            </a:r>
          </a:p>
        </p:txBody>
      </p:sp>
      <p:pic>
        <p:nvPicPr>
          <p:cNvPr id="6" name="Resim 5" descr="metin, yazı tipi, grafik, logo içeren bir resim&#10;&#10;Açıklama otomatik olarak oluşturuldu">
            <a:extLst>
              <a:ext uri="{FF2B5EF4-FFF2-40B4-BE49-F238E27FC236}">
                <a16:creationId xmlns:a16="http://schemas.microsoft.com/office/drawing/2014/main" id="{B3003E81-86A8-C4F6-709C-D3E74FF322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49944" y="4959867"/>
            <a:ext cx="1419325" cy="1419325"/>
          </a:xfrm>
          <a:prstGeom prst="rect">
            <a:avLst/>
          </a:prstGeom>
        </p:spPr>
      </p:pic>
      <p:sp>
        <p:nvSpPr>
          <p:cNvPr id="22" name="Rectangle 13">
            <a:extLst>
              <a:ext uri="{FF2B5EF4-FFF2-40B4-BE49-F238E27FC236}">
                <a16:creationId xmlns:a16="http://schemas.microsoft.com/office/drawing/2014/main" id="{77038DCE-A5CC-4D8C-85A7-8B9A1347862F}"/>
              </a:ext>
            </a:extLst>
          </p:cNvPr>
          <p:cNvSpPr>
            <a:spLocks noChangeArrowheads="1"/>
          </p:cNvSpPr>
          <p:nvPr/>
        </p:nvSpPr>
        <p:spPr bwMode="auto">
          <a:xfrm>
            <a:off x="340912" y="2891633"/>
            <a:ext cx="1010466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tr-TR" sz="1600" dirty="0">
                <a:latin typeface="Calibri" panose="020F0502020204030204" pitchFamily="34" charset="0"/>
                <a:cs typeface="Calibri" panose="020F0502020204030204" pitchFamily="34" charset="0"/>
              </a:rPr>
              <a:t>Hâlen bu doğrultuda çalışmalarımıza devam edilmektedir.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569203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32963F77-7248-4CAF-9EA2-A05D8C660573}"/>
              </a:ext>
            </a:extLst>
          </p:cNvPr>
          <p:cNvPicPr>
            <a:picLocks noGrp="1" noChangeAspect="1"/>
          </p:cNvPicPr>
          <p:nvPr>
            <p:ph idx="1"/>
          </p:nvPr>
        </p:nvPicPr>
        <p:blipFill>
          <a:blip r:embed="rId2"/>
          <a:stretch>
            <a:fillRect/>
          </a:stretch>
        </p:blipFill>
        <p:spPr>
          <a:xfrm>
            <a:off x="301759" y="1318846"/>
            <a:ext cx="11722787" cy="4946051"/>
          </a:xfrm>
        </p:spPr>
      </p:pic>
    </p:spTree>
    <p:extLst>
      <p:ext uri="{BB962C8B-B14F-4D97-AF65-F5344CB8AC3E}">
        <p14:creationId xmlns:p14="http://schemas.microsoft.com/office/powerpoint/2010/main" val="1130925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CE9F743-7138-374B-5917-12613B4F6400}"/>
              </a:ext>
            </a:extLst>
          </p:cNvPr>
          <p:cNvSpPr>
            <a:spLocks noGrp="1"/>
          </p:cNvSpPr>
          <p:nvPr>
            <p:ph idx="1"/>
          </p:nvPr>
        </p:nvSpPr>
        <p:spPr>
          <a:xfrm>
            <a:off x="439993" y="1268362"/>
            <a:ext cx="11312013" cy="4879105"/>
          </a:xfrm>
        </p:spPr>
        <p:txBody>
          <a:bodyPr>
            <a:normAutofit/>
          </a:bodyPr>
          <a:lstStyle/>
          <a:p>
            <a:pPr>
              <a:lnSpc>
                <a:spcPct val="107000"/>
              </a:lnSpc>
              <a:spcAft>
                <a:spcPts val="800"/>
              </a:spcAft>
              <a:buFont typeface="Wingdings" panose="05000000000000000000" pitchFamily="2" charset="2"/>
              <a:buChar char="Ø"/>
            </a:pPr>
            <a:r>
              <a:rPr lang="tr-TR" sz="1800" b="1" i="1" dirty="0">
                <a:effectLst/>
                <a:latin typeface="Calibri" panose="020F0502020204030204" pitchFamily="34" charset="0"/>
                <a:ea typeface="Calibri" panose="020F0502020204030204" pitchFamily="34" charset="0"/>
                <a:cs typeface="Arial" panose="020B0604020202020204" pitchFamily="34" charset="0"/>
              </a:rPr>
              <a:t>Su ve Atık Su Yönetimi; </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pPr marL="0" marR="707390" indent="0" algn="just">
              <a:lnSpc>
                <a:spcPct val="107000"/>
              </a:lnSpc>
              <a:spcBef>
                <a:spcPts val="895"/>
              </a:spcBef>
              <a:spcAft>
                <a:spcPts val="0"/>
              </a:spcAft>
              <a:buNone/>
            </a:pPr>
            <a:r>
              <a:rPr lang="tr-TR" sz="1600" dirty="0">
                <a:effectLst/>
                <a:latin typeface="Calibri" panose="020F0502020204030204" pitchFamily="34" charset="0"/>
                <a:ea typeface="Calibri" panose="020F0502020204030204" pitchFamily="34" charset="0"/>
              </a:rPr>
              <a:t>Tesisimiz</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şebeke</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suyu</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kullanmakta</a:t>
            </a:r>
            <a:r>
              <a:rPr lang="tr-TR" sz="1600" spc="-3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olup,</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aktif</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ve</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denetimli</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bir</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su</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şartlandırma</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sistemimiz</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mevcuttur.</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Su</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hatlarımızdan</a:t>
            </a:r>
            <a:r>
              <a:rPr lang="tr-TR" sz="1600" spc="-23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tesisin her köşesine dağıtımı yapılan su, içme suyu kalitesinde olup günlük, haftalık ve aylık ölçüm ve analizler ile takip</a:t>
            </a:r>
            <a:r>
              <a:rPr lang="tr-TR" sz="1600" spc="-23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edilmektedir.</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Sistemdeki</a:t>
            </a:r>
            <a:r>
              <a:rPr lang="tr-TR" sz="1600" spc="-1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su</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tüketimi</a:t>
            </a:r>
            <a:r>
              <a:rPr lang="tr-TR" sz="1600" spc="-1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sayaçlar</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sayesinde</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okunarak,</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tüketim</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raporlarına</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işlenmektedir.</a:t>
            </a:r>
            <a:r>
              <a:rPr lang="tr-TR" sz="1600" dirty="0">
                <a:effectLst/>
                <a:highlight>
                  <a:srgbClr val="FFFF00"/>
                </a:highlight>
                <a:latin typeface="Calibri" panose="020F0502020204030204" pitchFamily="34" charset="0"/>
                <a:ea typeface="Calibri" panose="020F0502020204030204" pitchFamily="34" charset="0"/>
              </a:rPr>
              <a:t>  </a:t>
            </a:r>
          </a:p>
          <a:p>
            <a:pPr marL="0" marR="707390" indent="0" algn="just">
              <a:lnSpc>
                <a:spcPct val="107000"/>
              </a:lnSpc>
              <a:spcBef>
                <a:spcPts val="895"/>
              </a:spcBef>
              <a:spcAft>
                <a:spcPts val="0"/>
              </a:spcAft>
              <a:buNone/>
            </a:pPr>
            <a:endParaRPr lang="tr-TR" sz="1600" dirty="0">
              <a:effectLst/>
              <a:latin typeface="Calibri" panose="020F0502020204030204" pitchFamily="34" charset="0"/>
              <a:ea typeface="Calibri" panose="020F0502020204030204" pitchFamily="34" charset="0"/>
            </a:endParaRPr>
          </a:p>
          <a:p>
            <a:pPr marL="0" indent="0">
              <a:buNone/>
            </a:pPr>
            <a:r>
              <a:rPr lang="tr-TR" sz="1600" dirty="0">
                <a:effectLst/>
                <a:latin typeface="Calibri" panose="020F0502020204030204" pitchFamily="34" charset="0"/>
                <a:ea typeface="Calibri" panose="020F0502020204030204" pitchFamily="34" charset="0"/>
              </a:rPr>
              <a:t>Kullanım</a:t>
            </a:r>
            <a:r>
              <a:rPr lang="tr-TR" sz="1600" spc="-4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sonucu</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açığa</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çıkan atık</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sular</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ASKİ</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hattına</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bağlı</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olup,</a:t>
            </a:r>
            <a:r>
              <a:rPr lang="tr-TR" sz="1600" spc="20" dirty="0">
                <a:effectLst/>
                <a:latin typeface="Calibri" panose="020F0502020204030204" pitchFamily="34" charset="0"/>
                <a:ea typeface="Calibri" panose="020F0502020204030204" pitchFamily="34" charset="0"/>
              </a:rPr>
              <a:t> </a:t>
            </a:r>
            <a:r>
              <a:rPr lang="tr-TR" sz="1600" b="1" dirty="0">
                <a:effectLst/>
                <a:latin typeface="Calibri" panose="020F0502020204030204" pitchFamily="34" charset="0"/>
                <a:ea typeface="Calibri" panose="020F0502020204030204" pitchFamily="34" charset="0"/>
              </a:rPr>
              <a:t>Bağlantı</a:t>
            </a:r>
            <a:r>
              <a:rPr lang="tr-TR" sz="1600" b="1" spc="-15" dirty="0">
                <a:effectLst/>
                <a:latin typeface="Calibri" panose="020F0502020204030204" pitchFamily="34" charset="0"/>
                <a:ea typeface="Calibri" panose="020F0502020204030204" pitchFamily="34" charset="0"/>
              </a:rPr>
              <a:t> </a:t>
            </a:r>
            <a:r>
              <a:rPr lang="tr-TR" sz="1600" b="1" dirty="0">
                <a:effectLst/>
                <a:latin typeface="Calibri" panose="020F0502020204030204" pitchFamily="34" charset="0"/>
                <a:ea typeface="Calibri" panose="020F0502020204030204" pitchFamily="34" charset="0"/>
              </a:rPr>
              <a:t>Kalite</a:t>
            </a:r>
            <a:r>
              <a:rPr lang="tr-TR" sz="1600" b="1" spc="-15" dirty="0">
                <a:effectLst/>
                <a:latin typeface="Calibri" panose="020F0502020204030204" pitchFamily="34" charset="0"/>
                <a:ea typeface="Calibri" panose="020F0502020204030204" pitchFamily="34" charset="0"/>
              </a:rPr>
              <a:t> </a:t>
            </a:r>
            <a:r>
              <a:rPr lang="tr-TR" sz="1600" b="1" dirty="0">
                <a:effectLst/>
                <a:latin typeface="Calibri" panose="020F0502020204030204" pitchFamily="34" charset="0"/>
                <a:ea typeface="Calibri" panose="020F0502020204030204" pitchFamily="34" charset="0"/>
              </a:rPr>
              <a:t>Kontrol</a:t>
            </a:r>
            <a:r>
              <a:rPr lang="tr-TR" sz="1600" b="1" spc="-10" dirty="0">
                <a:effectLst/>
                <a:latin typeface="Calibri" panose="020F0502020204030204" pitchFamily="34" charset="0"/>
                <a:ea typeface="Calibri" panose="020F0502020204030204" pitchFamily="34" charset="0"/>
              </a:rPr>
              <a:t> </a:t>
            </a:r>
            <a:r>
              <a:rPr lang="tr-TR" sz="1600" b="1" dirty="0">
                <a:effectLst/>
                <a:latin typeface="Calibri" panose="020F0502020204030204" pitchFamily="34" charset="0"/>
                <a:ea typeface="Calibri" panose="020F0502020204030204" pitchFamily="34" charset="0"/>
              </a:rPr>
              <a:t>Ruhsatı </a:t>
            </a:r>
            <a:r>
              <a:rPr lang="tr-TR" sz="1600" dirty="0">
                <a:effectLst/>
                <a:latin typeface="Calibri" panose="020F0502020204030204" pitchFamily="34" charset="0"/>
                <a:ea typeface="Calibri" panose="020F0502020204030204" pitchFamily="34" charset="0"/>
              </a:rPr>
              <a:t>ile</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belgelendirilmektedir.</a:t>
            </a:r>
          </a:p>
          <a:p>
            <a:pPr marL="0" indent="0">
              <a:buNone/>
            </a:pPr>
            <a:endParaRPr lang="tr-TR" sz="1600" dirty="0">
              <a:latin typeface="Calibri" panose="020F0502020204030204" pitchFamily="34" charset="0"/>
              <a:ea typeface="Calibri" panose="020F0502020204030204" pitchFamily="34" charset="0"/>
            </a:endParaRPr>
          </a:p>
          <a:p>
            <a:pPr marL="0" indent="0">
              <a:buNone/>
            </a:pPr>
            <a:r>
              <a:rPr lang="tr-TR" sz="1600" dirty="0">
                <a:effectLst/>
                <a:latin typeface="Calibri" panose="020F0502020204030204" pitchFamily="34" charset="0"/>
                <a:ea typeface="Calibri" panose="020F0502020204030204" pitchFamily="34" charset="0"/>
              </a:rPr>
              <a:t>Otelimizin</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içme-kullanım</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suyu</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tüketim</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değerleri</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aynı</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zamanda</a:t>
            </a:r>
            <a:r>
              <a:rPr lang="tr-TR" sz="1600" spc="-1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atık-su</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değerlerini</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de</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temsil</a:t>
            </a:r>
            <a:r>
              <a:rPr lang="tr-TR" sz="1600" spc="-4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etmektedir.</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Aynı</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miktarlarda</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su</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için</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ASKİ’ye</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atık</a:t>
            </a:r>
            <a:r>
              <a:rPr lang="tr-TR" sz="1600" spc="-1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su</a:t>
            </a:r>
            <a:r>
              <a:rPr lang="tr-TR" sz="1600" spc="-1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bedelleri</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ödenmektedir.</a:t>
            </a:r>
          </a:p>
          <a:p>
            <a:endParaRPr lang="tr-TR" dirty="0"/>
          </a:p>
        </p:txBody>
      </p:sp>
      <p:sp>
        <p:nvSpPr>
          <p:cNvPr id="7" name="Metin kutusu 6">
            <a:extLst>
              <a:ext uri="{FF2B5EF4-FFF2-40B4-BE49-F238E27FC236}">
                <a16:creationId xmlns:a16="http://schemas.microsoft.com/office/drawing/2014/main" id="{74D018D1-1F4C-D38F-931E-B5B0731EDEEA}"/>
              </a:ext>
            </a:extLst>
          </p:cNvPr>
          <p:cNvSpPr txBox="1"/>
          <p:nvPr/>
        </p:nvSpPr>
        <p:spPr>
          <a:xfrm>
            <a:off x="439993" y="295675"/>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spTree>
    <p:extLst>
      <p:ext uri="{BB962C8B-B14F-4D97-AF65-F5344CB8AC3E}">
        <p14:creationId xmlns:p14="http://schemas.microsoft.com/office/powerpoint/2010/main" val="31491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449B8F2-5DDE-2546-F614-516B429BFDD0}"/>
              </a:ext>
            </a:extLst>
          </p:cNvPr>
          <p:cNvSpPr txBox="1"/>
          <p:nvPr/>
        </p:nvSpPr>
        <p:spPr>
          <a:xfrm>
            <a:off x="454743" y="964509"/>
            <a:ext cx="10739284" cy="603178"/>
          </a:xfrm>
          <a:prstGeom prst="rect">
            <a:avLst/>
          </a:prstGeom>
          <a:noFill/>
        </p:spPr>
        <p:txBody>
          <a:bodyPr wrap="square" rtlCol="0">
            <a:spAutoFit/>
          </a:bodyPr>
          <a:lstStyle/>
          <a:p>
            <a:pPr marL="342900" marR="511810" lvl="0" indent="-342900">
              <a:lnSpc>
                <a:spcPct val="106000"/>
              </a:lnSpc>
              <a:spcBef>
                <a:spcPts val="440"/>
              </a:spcBef>
              <a:spcAft>
                <a:spcPts val="0"/>
              </a:spcAft>
              <a:buFont typeface="Wingdings" panose="05000000000000000000" pitchFamily="2" charset="2"/>
              <a:buChar char=""/>
              <a:tabLst>
                <a:tab pos="625475" algn="l"/>
              </a:tabLst>
            </a:pPr>
            <a:r>
              <a:rPr lang="tr-TR" sz="1600" dirty="0">
                <a:effectLst/>
                <a:latin typeface="Calibri" panose="020F0502020204030204" pitchFamily="34" charset="0"/>
                <a:ea typeface="Calibri" panose="020F0502020204030204" pitchFamily="34" charset="0"/>
              </a:rPr>
              <a:t>2023 yılının başlarında su tüketim miktarının az olduğu ve otel misafir doluluğu</a:t>
            </a:r>
            <a:r>
              <a:rPr lang="tr-TR" sz="1600" spc="-23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 ile paralel</a:t>
            </a:r>
            <a:r>
              <a:rPr lang="tr-TR" sz="1600" spc="-1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olduğu,</a:t>
            </a:r>
            <a:r>
              <a:rPr lang="tr-TR" sz="1600" spc="-1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çok</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yoğun</a:t>
            </a:r>
            <a:r>
              <a:rPr lang="tr-TR" sz="1600" spc="-1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aylarda</a:t>
            </a:r>
            <a:r>
              <a:rPr lang="tr-TR" sz="1600" spc="-2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ise</a:t>
            </a:r>
            <a:r>
              <a:rPr lang="tr-TR" sz="1600" spc="-20"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en</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yüksek</a:t>
            </a:r>
            <a:r>
              <a:rPr lang="tr-TR" sz="1600" spc="-1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değerlere</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ulaştığı</a:t>
            </a:r>
            <a:r>
              <a:rPr lang="tr-TR" sz="1600" spc="-5" dirty="0">
                <a:effectLst/>
                <a:latin typeface="Calibri" panose="020F0502020204030204" pitchFamily="34" charset="0"/>
                <a:ea typeface="Calibri" panose="020F0502020204030204" pitchFamily="34" charset="0"/>
              </a:rPr>
              <a:t> </a:t>
            </a:r>
            <a:r>
              <a:rPr lang="tr-TR" sz="1600" dirty="0">
                <a:effectLst/>
                <a:latin typeface="Calibri" panose="020F0502020204030204" pitchFamily="34" charset="0"/>
                <a:ea typeface="Calibri" panose="020F0502020204030204" pitchFamily="34" charset="0"/>
              </a:rPr>
              <a:t>görülmektedir.</a:t>
            </a:r>
            <a:endParaRPr lang="tr-TR" dirty="0"/>
          </a:p>
        </p:txBody>
      </p:sp>
      <p:sp>
        <p:nvSpPr>
          <p:cNvPr id="6" name="Metin kutusu 5">
            <a:extLst>
              <a:ext uri="{FF2B5EF4-FFF2-40B4-BE49-F238E27FC236}">
                <a16:creationId xmlns:a16="http://schemas.microsoft.com/office/drawing/2014/main" id="{897EEDA6-E2F6-D5D0-CD30-97BD96882F27}"/>
              </a:ext>
            </a:extLst>
          </p:cNvPr>
          <p:cNvSpPr txBox="1"/>
          <p:nvPr/>
        </p:nvSpPr>
        <p:spPr>
          <a:xfrm>
            <a:off x="454743" y="318178"/>
            <a:ext cx="4704736" cy="800219"/>
          </a:xfrm>
          <a:prstGeom prst="rect">
            <a:avLst/>
          </a:prstGeom>
          <a:noFill/>
        </p:spPr>
        <p:txBody>
          <a:bodyPr wrap="square" rtlCol="0">
            <a:spAutoFit/>
          </a:bodyPr>
          <a:lstStyle/>
          <a:p>
            <a:r>
              <a:rPr kumimoji="0" lang="tr-TR" altLang="tr-TR" sz="2800" b="1" i="0" u="none" strike="noStrike" cap="none" normalizeH="0" baseline="0" dirty="0">
                <a:ln>
                  <a:noFill/>
                </a:ln>
                <a:solidFill>
                  <a:schemeClr val="tx2">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4. Çevre Etkilerinin Azaltılması</a:t>
            </a:r>
          </a:p>
          <a:p>
            <a:endParaRPr lang="tr-TR" dirty="0"/>
          </a:p>
        </p:txBody>
      </p:sp>
      <p:graphicFrame>
        <p:nvGraphicFramePr>
          <p:cNvPr id="10" name="İçerik Yer Tutucusu 9">
            <a:extLst>
              <a:ext uri="{FF2B5EF4-FFF2-40B4-BE49-F238E27FC236}">
                <a16:creationId xmlns:a16="http://schemas.microsoft.com/office/drawing/2014/main" id="{00000000-0008-0000-0300-000002000000}"/>
              </a:ext>
            </a:extLst>
          </p:cNvPr>
          <p:cNvGraphicFramePr>
            <a:graphicFrameLocks noGrp="1"/>
          </p:cNvGraphicFramePr>
          <p:nvPr>
            <p:ph idx="1"/>
            <p:extLst>
              <p:ext uri="{D42A27DB-BD31-4B8C-83A1-F6EECF244321}">
                <p14:modId xmlns:p14="http://schemas.microsoft.com/office/powerpoint/2010/main" val="362001785"/>
              </p:ext>
            </p:extLst>
          </p:nvPr>
        </p:nvGraphicFramePr>
        <p:xfrm>
          <a:off x="838200" y="1647825"/>
          <a:ext cx="10572750" cy="50863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75432524"/>
      </p:ext>
    </p:extLst>
  </p:cSld>
  <p:clrMapOvr>
    <a:masterClrMapping/>
  </p:clrMapOvr>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eması">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20922</TotalTime>
  <Words>4892</Words>
  <Application>Microsoft Office PowerPoint</Application>
  <PresentationFormat>Geniş ekran</PresentationFormat>
  <Paragraphs>407</Paragraphs>
  <Slides>70</Slides>
  <Notes>4</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70</vt:i4>
      </vt:variant>
    </vt:vector>
  </HeadingPairs>
  <TitlesOfParts>
    <vt:vector size="77" baseType="lpstr">
      <vt:lpstr>-apple-system</vt:lpstr>
      <vt:lpstr>Aptos</vt:lpstr>
      <vt:lpstr>Aptos Display</vt:lpstr>
      <vt:lpstr>Arial</vt:lpstr>
      <vt:lpstr>Calibri</vt:lpstr>
      <vt:lpstr>Wingdings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DOĞUM GÜNÜ ORGANİZASYONLARI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Ebru KIYAK</dc:creator>
  <cp:lastModifiedBy>Ankara İÇKALE</cp:lastModifiedBy>
  <cp:revision>250</cp:revision>
  <dcterms:created xsi:type="dcterms:W3CDTF">2024-06-08T13:21:42Z</dcterms:created>
  <dcterms:modified xsi:type="dcterms:W3CDTF">2025-09-25T12:17:51Z</dcterms:modified>
</cp:coreProperties>
</file>